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86" r:id="rId4"/>
    <p:sldId id="261" r:id="rId5"/>
    <p:sldId id="287" r:id="rId6"/>
    <p:sldId id="297" r:id="rId7"/>
    <p:sldId id="289" r:id="rId8"/>
    <p:sldId id="262" r:id="rId9"/>
    <p:sldId id="263" r:id="rId10"/>
    <p:sldId id="264" r:id="rId11"/>
    <p:sldId id="265" r:id="rId12"/>
    <p:sldId id="292" r:id="rId13"/>
    <p:sldId id="266" r:id="rId14"/>
    <p:sldId id="290" r:id="rId15"/>
    <p:sldId id="267" r:id="rId16"/>
    <p:sldId id="274" r:id="rId17"/>
    <p:sldId id="268" r:id="rId18"/>
    <p:sldId id="269" r:id="rId19"/>
    <p:sldId id="291" r:id="rId20"/>
    <p:sldId id="270" r:id="rId21"/>
    <p:sldId id="271" r:id="rId22"/>
    <p:sldId id="273" r:id="rId23"/>
    <p:sldId id="281" r:id="rId24"/>
    <p:sldId id="283" r:id="rId25"/>
    <p:sldId id="293" r:id="rId26"/>
    <p:sldId id="294" r:id="rId27"/>
    <p:sldId id="295" r:id="rId28"/>
    <p:sldId id="296"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showGuides="1">
      <p:cViewPr varScale="1">
        <p:scale>
          <a:sx n="71" d="100"/>
          <a:sy n="71" d="100"/>
        </p:scale>
        <p:origin x="117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3505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83265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8263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6119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47581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00213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38086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0343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2313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69399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14310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B5400-A1D4-4C61-9458-9E857EDE72D3}" type="datetimeFigureOut">
              <a:rPr lang="el-GR" smtClean="0">
                <a:solidFill>
                  <a:prstClr val="black">
                    <a:tint val="75000"/>
                  </a:prstClr>
                </a:solidFill>
              </a:rPr>
              <a:pPr/>
              <a:t>26/2/2016</a:t>
            </a:fld>
            <a:endParaRPr lang="el-GR">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F7895C-2C2B-405D-8561-E24ACC876F78}"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155924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2351" y="2900404"/>
            <a:ext cx="8339297" cy="1292662"/>
          </a:xfrm>
          <a:prstGeom prst="rect">
            <a:avLst/>
          </a:prstGeom>
          <a:noFill/>
        </p:spPr>
        <p:txBody>
          <a:bodyPr wrap="square" rtlCol="0">
            <a:spAutoFit/>
          </a:bodyPr>
          <a:lstStyle/>
          <a:p>
            <a:pPr algn="ctr"/>
            <a:r>
              <a:rPr lang="el-GR" sz="2600" dirty="0">
                <a:solidFill>
                  <a:srgbClr val="FFC000"/>
                </a:solidFill>
              </a:rPr>
              <a:t>Αποτίμηση της κοινωνικής ωφελιμότητας των οικιακών φωτοβολταϊκών εγκαταστάσεων στο πλαίσιο του ελληνικού μηχανισμού στήριξης των ΑΠΕ</a:t>
            </a:r>
          </a:p>
        </p:txBody>
      </p:sp>
      <p:sp>
        <p:nvSpPr>
          <p:cNvPr id="5" name="TextBox 4"/>
          <p:cNvSpPr txBox="1"/>
          <p:nvPr/>
        </p:nvSpPr>
        <p:spPr>
          <a:xfrm>
            <a:off x="5602571" y="4748040"/>
            <a:ext cx="2739457" cy="892552"/>
          </a:xfrm>
          <a:prstGeom prst="rect">
            <a:avLst/>
          </a:prstGeom>
          <a:noFill/>
        </p:spPr>
        <p:txBody>
          <a:bodyPr wrap="square" rtlCol="0">
            <a:spAutoFit/>
          </a:bodyPr>
          <a:lstStyle/>
          <a:p>
            <a:pPr algn="r">
              <a:lnSpc>
                <a:spcPct val="130000"/>
              </a:lnSpc>
            </a:pPr>
            <a:r>
              <a:rPr lang="el-GR" sz="2000" dirty="0">
                <a:solidFill>
                  <a:prstClr val="white"/>
                </a:solidFill>
              </a:rPr>
              <a:t>Δημήτρης</a:t>
            </a:r>
            <a:r>
              <a:rPr lang="el-GR" sz="2000" b="1" dirty="0">
                <a:solidFill>
                  <a:prstClr val="white"/>
                </a:solidFill>
              </a:rPr>
              <a:t> </a:t>
            </a:r>
            <a:r>
              <a:rPr lang="el-GR" sz="2000" dirty="0" err="1">
                <a:solidFill>
                  <a:prstClr val="white"/>
                </a:solidFill>
              </a:rPr>
              <a:t>Καλιαμπάκος</a:t>
            </a:r>
            <a:endParaRPr lang="el-GR" sz="2000" dirty="0">
              <a:solidFill>
                <a:prstClr val="white"/>
              </a:solidFill>
            </a:endParaRPr>
          </a:p>
          <a:p>
            <a:pPr algn="r">
              <a:lnSpc>
                <a:spcPct val="130000"/>
              </a:lnSpc>
            </a:pPr>
            <a:r>
              <a:rPr lang="el-GR" sz="2000" dirty="0">
                <a:solidFill>
                  <a:prstClr val="white"/>
                </a:solidFill>
              </a:rPr>
              <a:t>Καθηγητής Ε.Μ.Π.</a:t>
            </a:r>
          </a:p>
        </p:txBody>
      </p:sp>
      <p:sp>
        <p:nvSpPr>
          <p:cNvPr id="7" name="TextBox 6"/>
          <p:cNvSpPr txBox="1"/>
          <p:nvPr/>
        </p:nvSpPr>
        <p:spPr>
          <a:xfrm>
            <a:off x="1183342" y="424633"/>
            <a:ext cx="7692776" cy="1446550"/>
          </a:xfrm>
          <a:prstGeom prst="rect">
            <a:avLst/>
          </a:prstGeom>
          <a:noFill/>
        </p:spPr>
        <p:txBody>
          <a:bodyPr wrap="square" rtlCol="0">
            <a:spAutoFit/>
          </a:bodyPr>
          <a:lstStyle/>
          <a:p>
            <a:pPr algn="ctr"/>
            <a:r>
              <a:rPr lang="el-GR" sz="3200" spc="480" dirty="0">
                <a:solidFill>
                  <a:schemeClr val="bg1">
                    <a:lumMod val="95000"/>
                  </a:schemeClr>
                </a:solidFill>
              </a:rPr>
              <a:t>ΕΘΝΙΚΟ ΜΕΤΣΟΒΙΟ </a:t>
            </a:r>
            <a:r>
              <a:rPr lang="el-GR" sz="3200" spc="480" dirty="0" smtClean="0">
                <a:solidFill>
                  <a:schemeClr val="bg1">
                    <a:lumMod val="95000"/>
                  </a:schemeClr>
                </a:solidFill>
              </a:rPr>
              <a:t>ΠΟΛΥΤΕΧΝΕΙΟ</a:t>
            </a:r>
            <a:endParaRPr lang="en-US" sz="2800" spc="480" dirty="0">
              <a:solidFill>
                <a:schemeClr val="bg1">
                  <a:lumMod val="95000"/>
                </a:schemeClr>
              </a:solidFill>
            </a:endParaRPr>
          </a:p>
          <a:p>
            <a:pPr algn="ctr"/>
            <a:r>
              <a:rPr lang="el-GR" sz="2800" spc="188" dirty="0">
                <a:solidFill>
                  <a:schemeClr val="bg1">
                    <a:lumMod val="95000"/>
                  </a:schemeClr>
                </a:solidFill>
              </a:rPr>
              <a:t>ΕΡΓΑΣΤΗΡΙΟ ΜΕΤΑΛΛΕΥΤΙΚΗΣ ΤΕΧΝΟΛΟΓΙΑΣ </a:t>
            </a:r>
            <a:endParaRPr lang="en-US" sz="2800" spc="188" dirty="0">
              <a:solidFill>
                <a:schemeClr val="bg1">
                  <a:lumMod val="95000"/>
                </a:schemeClr>
              </a:solidFill>
            </a:endParaRPr>
          </a:p>
          <a:p>
            <a:pPr algn="ctr"/>
            <a:r>
              <a:rPr lang="el-GR" sz="2800" spc="188" dirty="0">
                <a:solidFill>
                  <a:schemeClr val="bg1">
                    <a:lumMod val="95000"/>
                  </a:schemeClr>
                </a:solidFill>
              </a:rPr>
              <a:t>ΚΑΙ ΠΕΡΙΒΑΛΛΟΝΤΙΚΗΣ ΜΕΤΑΛΛΕΥΤΙΚΗΣ</a:t>
            </a:r>
            <a:endParaRPr lang="el-GR" sz="2800" spc="188" dirty="0">
              <a:solidFill>
                <a:schemeClr val="bg1">
                  <a:lumMod val="95000"/>
                </a:schemeClr>
              </a:solidFill>
            </a:endParaRPr>
          </a:p>
        </p:txBody>
      </p:sp>
      <p:sp>
        <p:nvSpPr>
          <p:cNvPr id="9" name="Subtitle 2"/>
          <p:cNvSpPr txBox="1">
            <a:spLocks/>
          </p:cNvSpPr>
          <p:nvPr/>
        </p:nvSpPr>
        <p:spPr>
          <a:xfrm>
            <a:off x="2171700" y="6330284"/>
            <a:ext cx="4800600" cy="332106"/>
          </a:xfrm>
          <a:prstGeom prst="rect">
            <a:avLst/>
          </a:prstGeom>
        </p:spPr>
        <p:txBody>
          <a:bodyPr vert="horz" lIns="68580" tIns="34290" rIns="68580" bIns="3429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defTabSz="685783">
              <a:spcBef>
                <a:spcPts val="0"/>
              </a:spcBef>
              <a:defRPr/>
            </a:pPr>
            <a:r>
              <a:rPr lang="el-GR" sz="1600" dirty="0">
                <a:solidFill>
                  <a:sysClr val="window" lastClr="FFFFFF">
                    <a:lumMod val="95000"/>
                  </a:sysClr>
                </a:solidFill>
                <a:latin typeface="Calibri"/>
              </a:rPr>
              <a:t>Αθήνα, Φεβρουάριος 2016</a:t>
            </a:r>
            <a:endParaRPr lang="el-GR" sz="1600" dirty="0">
              <a:solidFill>
                <a:sysClr val="window" lastClr="FFFFFF">
                  <a:lumMod val="95000"/>
                </a:sysClr>
              </a:solidFill>
              <a:latin typeface="Calibri"/>
            </a:endParaRPr>
          </a:p>
        </p:txBody>
      </p:sp>
      <p:pic>
        <p:nvPicPr>
          <p:cNvPr id="10" name="Picture 13" descr="pyr-best_invert2"/>
          <p:cNvPicPr>
            <a:picLocks noChangeAspect="1" noChangeArrowheads="1"/>
          </p:cNvPicPr>
          <p:nvPr/>
        </p:nvPicPr>
        <p:blipFill>
          <a:blip r:embed="rId2" cstate="print">
            <a:clrChange>
              <a:clrFrom>
                <a:srgbClr val="000000"/>
              </a:clrFrom>
              <a:clrTo>
                <a:srgbClr val="000000">
                  <a:alpha val="0"/>
                </a:srgbClr>
              </a:clrTo>
            </a:clrChange>
            <a:lum bright="100000"/>
          </a:blip>
          <a:srcRect/>
          <a:stretch>
            <a:fillRect/>
          </a:stretch>
        </p:blipFill>
        <p:spPr bwMode="auto">
          <a:xfrm>
            <a:off x="121023" y="565671"/>
            <a:ext cx="1175423" cy="1164473"/>
          </a:xfrm>
          <a:prstGeom prst="rect">
            <a:avLst/>
          </a:prstGeom>
          <a:noFill/>
          <a:ln w="9525">
            <a:noFill/>
            <a:miter lim="800000"/>
            <a:headEnd/>
            <a:tailEnd/>
          </a:ln>
        </p:spPr>
      </p:pic>
    </p:spTree>
    <p:extLst>
      <p:ext uri="{BB962C8B-B14F-4D97-AF65-F5344CB8AC3E}">
        <p14:creationId xmlns:p14="http://schemas.microsoft.com/office/powerpoint/2010/main" val="157957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8053" y="857251"/>
            <a:ext cx="8027893" cy="892552"/>
          </a:xfrm>
          <a:prstGeom prst="rect">
            <a:avLst/>
          </a:prstGeom>
          <a:noFill/>
        </p:spPr>
        <p:txBody>
          <a:bodyPr wrap="square" rtlCol="0">
            <a:spAutoFit/>
          </a:bodyPr>
          <a:lstStyle/>
          <a:p>
            <a:pPr algn="just"/>
            <a:r>
              <a:rPr lang="el-GR" sz="2600" dirty="0">
                <a:solidFill>
                  <a:srgbClr val="FFC000"/>
                </a:solidFill>
              </a:rPr>
              <a:t>Το βασικό πρόβλημα στην ανάλυση του ΥΠΕΚΑ (έκθεση Μαΐου 2013</a:t>
            </a:r>
            <a:r>
              <a:rPr lang="el-GR" sz="2600" dirty="0" smtClean="0">
                <a:solidFill>
                  <a:srgbClr val="FFC000"/>
                </a:solidFill>
              </a:rPr>
              <a:t>): Η </a:t>
            </a:r>
            <a:r>
              <a:rPr lang="el-GR" sz="2600" dirty="0">
                <a:solidFill>
                  <a:srgbClr val="FFC000"/>
                </a:solidFill>
              </a:rPr>
              <a:t>έλλειψη του επιτοκίου προεξόφλησης</a:t>
            </a:r>
            <a:endParaRPr lang="el-GR" sz="2600" dirty="0">
              <a:solidFill>
                <a:srgbClr val="FFC000"/>
              </a:solidFill>
            </a:endParaRPr>
          </a:p>
        </p:txBody>
      </p:sp>
      <p:sp>
        <p:nvSpPr>
          <p:cNvPr id="4" name="Rectangle 3"/>
          <p:cNvSpPr/>
          <p:nvPr/>
        </p:nvSpPr>
        <p:spPr>
          <a:xfrm>
            <a:off x="558053" y="2256744"/>
            <a:ext cx="8027893" cy="2092881"/>
          </a:xfrm>
          <a:prstGeom prst="rect">
            <a:avLst/>
          </a:prstGeom>
        </p:spPr>
        <p:txBody>
          <a:bodyPr wrap="square">
            <a:spAutoFit/>
          </a:bodyPr>
          <a:lstStyle/>
          <a:p>
            <a:pPr algn="just">
              <a:lnSpc>
                <a:spcPct val="130000"/>
              </a:lnSpc>
              <a:spcAft>
                <a:spcPts val="600"/>
              </a:spcAft>
            </a:pPr>
            <a:r>
              <a:rPr lang="el-GR" sz="2000" dirty="0">
                <a:solidFill>
                  <a:prstClr val="white"/>
                </a:solidFill>
              </a:rPr>
              <a:t>Η αποδοχή ή απόρριψη ενός επενδυτικού σχεδίου με χρήση του </a:t>
            </a:r>
            <a:r>
              <a:rPr lang="el-GR" sz="2000" dirty="0">
                <a:solidFill>
                  <a:prstClr val="white"/>
                </a:solidFill>
              </a:rPr>
              <a:t>Εσωτερικού Βαθμού Απόδοσης (IRR) </a:t>
            </a:r>
            <a:r>
              <a:rPr lang="el-GR" sz="2000" dirty="0">
                <a:solidFill>
                  <a:prstClr val="white"/>
                </a:solidFill>
              </a:rPr>
              <a:t>στηρίζεται στη σύγκριση </a:t>
            </a:r>
            <a:r>
              <a:rPr lang="el-GR" sz="2000" dirty="0">
                <a:solidFill>
                  <a:prstClr val="white"/>
                </a:solidFill>
              </a:rPr>
              <a:t>αυτού του οικονομικού </a:t>
            </a:r>
            <a:r>
              <a:rPr lang="el-GR" sz="2000" dirty="0">
                <a:solidFill>
                  <a:prstClr val="white"/>
                </a:solidFill>
              </a:rPr>
              <a:t>δείκτη με το επιτόκιο προεξόφλησης. Μια οικονομική ανάλυση που στερείται </a:t>
            </a:r>
            <a:r>
              <a:rPr lang="el-GR" sz="2000" dirty="0">
                <a:solidFill>
                  <a:prstClr val="white"/>
                </a:solidFill>
              </a:rPr>
              <a:t>του προσδιορισμού επιτοκίου </a:t>
            </a:r>
            <a:r>
              <a:rPr lang="el-GR" sz="2000" dirty="0">
                <a:solidFill>
                  <a:prstClr val="white"/>
                </a:solidFill>
              </a:rPr>
              <a:t>προεξόφλησης, </a:t>
            </a:r>
            <a:r>
              <a:rPr lang="el-GR" sz="2000" dirty="0">
                <a:solidFill>
                  <a:srgbClr val="FFC000"/>
                </a:solidFill>
              </a:rPr>
              <a:t>δε μπορεί, προφανώς, να παράξει αξιόπιστα αποτελέσματα.</a:t>
            </a:r>
          </a:p>
        </p:txBody>
      </p:sp>
    </p:spTree>
    <p:extLst>
      <p:ext uri="{BB962C8B-B14F-4D97-AF65-F5344CB8AC3E}">
        <p14:creationId xmlns:p14="http://schemas.microsoft.com/office/powerpoint/2010/main" val="1676484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1139640"/>
            <a:ext cx="8001000" cy="892552"/>
          </a:xfrm>
          <a:prstGeom prst="rect">
            <a:avLst/>
          </a:prstGeom>
          <a:noFill/>
        </p:spPr>
        <p:txBody>
          <a:bodyPr wrap="square" rtlCol="0">
            <a:spAutoFit/>
          </a:bodyPr>
          <a:lstStyle/>
          <a:p>
            <a:pPr algn="ctr"/>
            <a:r>
              <a:rPr lang="el-GR" sz="2600" dirty="0">
                <a:solidFill>
                  <a:srgbClr val="FFC000"/>
                </a:solidFill>
              </a:rPr>
              <a:t>Η επιδιόρθωση του λάθους: Ποιο είναι το ενδεδειγμένο επιτόκιο προεξόφλησης για κάθε περίοδο;</a:t>
            </a:r>
            <a:endParaRPr lang="el-GR" sz="2600" dirty="0">
              <a:solidFill>
                <a:srgbClr val="FFC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328126894"/>
              </p:ext>
            </p:extLst>
          </p:nvPr>
        </p:nvGraphicFramePr>
        <p:xfrm>
          <a:off x="1662206" y="2245296"/>
          <a:ext cx="5819588" cy="4088268"/>
        </p:xfrm>
        <a:graphic>
          <a:graphicData uri="http://schemas.openxmlformats.org/drawingml/2006/table">
            <a:tbl>
              <a:tblPr firstRow="1" firstCol="1" bandRow="1">
                <a:tableStyleId>{D7AC3CCA-C797-4891-BE02-D94E43425B78}</a:tableStyleId>
              </a:tblPr>
              <a:tblGrid>
                <a:gridCol w="1795406"/>
                <a:gridCol w="2112982"/>
                <a:gridCol w="1911200"/>
              </a:tblGrid>
              <a:tr h="116325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l-GR" sz="1400" kern="1500" spc="50" baseline="0" dirty="0">
                          <a:effectLst/>
                        </a:rPr>
                        <a:t>Περίοδος</a:t>
                      </a:r>
                      <a:endParaRPr lang="el-GR" sz="18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l-GR" sz="1400" kern="1500" spc="50" baseline="0" dirty="0" smtClean="0">
                          <a:effectLst/>
                        </a:rPr>
                        <a:t>Επιτόκιο</a:t>
                      </a:r>
                    </a:p>
                    <a:p>
                      <a:pPr algn="ctr">
                        <a:lnSpc>
                          <a:spcPct val="100000"/>
                        </a:lnSpc>
                        <a:spcAft>
                          <a:spcPts val="0"/>
                        </a:spcAft>
                      </a:pPr>
                      <a:r>
                        <a:rPr lang="el-GR" sz="1400" kern="1500" spc="50" baseline="0" dirty="0" smtClean="0">
                          <a:effectLst/>
                        </a:rPr>
                        <a:t> Προεξόφλησης</a:t>
                      </a:r>
                    </a:p>
                    <a:p>
                      <a:pPr algn="ctr">
                        <a:lnSpc>
                          <a:spcPct val="100000"/>
                        </a:lnSpc>
                        <a:spcAft>
                          <a:spcPts val="0"/>
                        </a:spcAft>
                      </a:pPr>
                      <a:r>
                        <a:rPr lang="el-GR" sz="1400" kern="1500" spc="50" baseline="0" dirty="0" smtClean="0">
                          <a:effectLst/>
                        </a:rPr>
                        <a:t> </a:t>
                      </a:r>
                      <a:r>
                        <a:rPr lang="el-GR" sz="1400" kern="1500" spc="50" baseline="0" dirty="0">
                          <a:effectLst/>
                        </a:rPr>
                        <a:t>(%)</a:t>
                      </a:r>
                      <a:endParaRPr lang="el-GR" sz="18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ct val="100000"/>
                        </a:lnSpc>
                        <a:spcAft>
                          <a:spcPts val="0"/>
                        </a:spcAft>
                      </a:pPr>
                      <a:r>
                        <a:rPr lang="el-GR" sz="1400" kern="1500" spc="50" baseline="0" dirty="0" smtClean="0">
                          <a:effectLst/>
                        </a:rPr>
                        <a:t>Απόδοση 10ετών </a:t>
                      </a:r>
                    </a:p>
                    <a:p>
                      <a:pPr marL="0" algn="ctr" defTabSz="914400" rtl="0" eaLnBrk="1" latinLnBrk="0" hangingPunct="1">
                        <a:lnSpc>
                          <a:spcPct val="100000"/>
                        </a:lnSpc>
                        <a:spcAft>
                          <a:spcPts val="0"/>
                        </a:spcAft>
                      </a:pPr>
                      <a:r>
                        <a:rPr lang="el-GR" sz="1400" kern="1500" spc="50" baseline="0" dirty="0" smtClean="0">
                          <a:effectLst/>
                        </a:rPr>
                        <a:t>Ομολόγων </a:t>
                      </a:r>
                    </a:p>
                    <a:p>
                      <a:pPr marL="0" algn="ctr" defTabSz="914400" rtl="0" eaLnBrk="1" latinLnBrk="0" hangingPunct="1">
                        <a:lnSpc>
                          <a:spcPct val="100000"/>
                        </a:lnSpc>
                        <a:spcAft>
                          <a:spcPts val="0"/>
                        </a:spcAft>
                      </a:pPr>
                      <a:r>
                        <a:rPr lang="el-GR" sz="1400" kern="1500" spc="50" baseline="0" dirty="0" smtClean="0">
                          <a:effectLst/>
                        </a:rPr>
                        <a:t>Ελ. Δημοσίου</a:t>
                      </a:r>
                    </a:p>
                    <a:p>
                      <a:pPr marL="0" algn="ctr" defTabSz="914400" rtl="0" eaLnBrk="1" latinLnBrk="0" hangingPunct="1">
                        <a:lnSpc>
                          <a:spcPct val="100000"/>
                        </a:lnSpc>
                        <a:spcAft>
                          <a:spcPts val="0"/>
                        </a:spcAft>
                      </a:pPr>
                      <a:r>
                        <a:rPr lang="el-GR" sz="1400" kern="1500" spc="50" baseline="0" dirty="0" smtClean="0">
                          <a:effectLst/>
                        </a:rPr>
                        <a:t>(%)</a:t>
                      </a:r>
                      <a:endParaRPr lang="el-GR" sz="1400" b="1" kern="1500" spc="50" baseline="0" dirty="0">
                        <a:solidFill>
                          <a:schemeClr val="tx1"/>
                        </a:solidFill>
                        <a:effectLst/>
                        <a:latin typeface="+mn-lt"/>
                        <a:ea typeface="+mn-ea"/>
                        <a:cs typeface="+mn-cs"/>
                      </a:endParaRPr>
                    </a:p>
                  </a:txBody>
                  <a:tcPr marL="51435" marR="51435" marT="0" marB="0" anchor="ctr"/>
                </a:tc>
              </a:tr>
              <a:tr h="40806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400" kern="1500" spc="50" baseline="0" dirty="0">
                          <a:effectLst/>
                        </a:rPr>
                        <a:t>Γ΄ τρίμηνο 2011</a:t>
                      </a:r>
                      <a:endParaRPr lang="el-GR" sz="18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600" kern="1500" spc="50" baseline="0" dirty="0">
                          <a:effectLst/>
                        </a:rPr>
                        <a:t>12</a:t>
                      </a:r>
                      <a:endParaRPr lang="el-GR" sz="16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ts val="1200"/>
                        </a:lnSpc>
                        <a:spcAft>
                          <a:spcPts val="0"/>
                        </a:spcAft>
                      </a:pPr>
                      <a:r>
                        <a:rPr lang="el-GR" sz="1600" kern="1500" spc="50" baseline="0" dirty="0" smtClean="0">
                          <a:effectLst/>
                        </a:rPr>
                        <a:t>16,6</a:t>
                      </a:r>
                      <a:endParaRPr lang="el-GR" sz="1600" b="1" kern="1500" spc="50" baseline="0" dirty="0">
                        <a:solidFill>
                          <a:schemeClr val="tx1"/>
                        </a:solidFill>
                        <a:effectLst/>
                        <a:latin typeface="+mn-lt"/>
                        <a:ea typeface="+mn-ea"/>
                        <a:cs typeface="+mn-cs"/>
                      </a:endParaRPr>
                    </a:p>
                  </a:txBody>
                  <a:tcPr marL="51435" marR="51435" marT="0" marB="0" anchor="ctr"/>
                </a:tc>
              </a:tr>
              <a:tr h="52722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400" kern="1500" spc="50" baseline="0">
                          <a:effectLst/>
                        </a:rPr>
                        <a:t>Δ΄ τρίμηνο 2011</a:t>
                      </a:r>
                      <a:endParaRPr lang="el-GR" sz="1800" b="1" kern="1500" spc="50" baseline="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600" kern="1500" spc="50" baseline="0" dirty="0">
                          <a:effectLst/>
                        </a:rPr>
                        <a:t>13</a:t>
                      </a:r>
                      <a:endParaRPr lang="el-GR" sz="16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ts val="1200"/>
                        </a:lnSpc>
                        <a:spcAft>
                          <a:spcPts val="0"/>
                        </a:spcAft>
                      </a:pPr>
                      <a:r>
                        <a:rPr lang="el-GR" sz="1600" kern="1500" spc="50" baseline="0" dirty="0" smtClean="0">
                          <a:effectLst/>
                        </a:rPr>
                        <a:t>19</a:t>
                      </a:r>
                      <a:endParaRPr lang="el-GR" sz="1600" b="1" kern="1500" spc="50" baseline="0" dirty="0">
                        <a:solidFill>
                          <a:schemeClr val="tx1"/>
                        </a:solidFill>
                        <a:effectLst/>
                        <a:latin typeface="+mn-lt"/>
                        <a:ea typeface="+mn-ea"/>
                        <a:cs typeface="+mn-cs"/>
                      </a:endParaRPr>
                    </a:p>
                  </a:txBody>
                  <a:tcPr marL="51435" marR="51435" marT="0" marB="0" anchor="ctr"/>
                </a:tc>
              </a:tr>
              <a:tr h="52722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400" kern="1500" spc="50" baseline="0">
                          <a:effectLst/>
                        </a:rPr>
                        <a:t>Α΄ τρίμηνο 2012</a:t>
                      </a:r>
                      <a:endParaRPr lang="el-GR" sz="1800" b="1" kern="1500" spc="50" baseline="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600" kern="1500" spc="50" baseline="0" dirty="0">
                          <a:effectLst/>
                        </a:rPr>
                        <a:t>18</a:t>
                      </a:r>
                      <a:endParaRPr lang="el-GR" sz="16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ts val="1200"/>
                        </a:lnSpc>
                        <a:spcAft>
                          <a:spcPts val="0"/>
                        </a:spcAft>
                      </a:pPr>
                      <a:r>
                        <a:rPr lang="el-GR" sz="1600" kern="1500" spc="50" baseline="0" dirty="0" smtClean="0">
                          <a:effectLst/>
                        </a:rPr>
                        <a:t>26</a:t>
                      </a:r>
                      <a:endParaRPr lang="el-GR" sz="1600" b="1" kern="1500" spc="50" baseline="0" dirty="0">
                        <a:solidFill>
                          <a:schemeClr val="tx1"/>
                        </a:solidFill>
                        <a:effectLst/>
                        <a:latin typeface="+mn-lt"/>
                        <a:ea typeface="+mn-ea"/>
                        <a:cs typeface="+mn-cs"/>
                      </a:endParaRPr>
                    </a:p>
                  </a:txBody>
                  <a:tcPr marL="51435" marR="51435" marT="0" marB="0" anchor="ctr"/>
                </a:tc>
              </a:tr>
              <a:tr h="52722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400" kern="1500" spc="50" baseline="0">
                          <a:effectLst/>
                        </a:rPr>
                        <a:t>Β΄ τρίμηνο 2012</a:t>
                      </a:r>
                      <a:endParaRPr lang="el-GR" sz="1800" b="1" kern="1500" spc="50" baseline="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600" kern="1500" spc="50" baseline="0" dirty="0">
                          <a:effectLst/>
                        </a:rPr>
                        <a:t>19</a:t>
                      </a:r>
                      <a:endParaRPr lang="el-GR" sz="16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ts val="1200"/>
                        </a:lnSpc>
                        <a:spcAft>
                          <a:spcPts val="0"/>
                        </a:spcAft>
                      </a:pPr>
                      <a:r>
                        <a:rPr lang="el-GR" sz="1600" kern="1500" spc="50" baseline="0" dirty="0" smtClean="0">
                          <a:effectLst/>
                        </a:rPr>
                        <a:t>25,4</a:t>
                      </a:r>
                      <a:endParaRPr lang="el-GR" sz="1600" b="1" kern="1500" spc="50" baseline="0" dirty="0">
                        <a:solidFill>
                          <a:schemeClr val="tx1"/>
                        </a:solidFill>
                        <a:effectLst/>
                        <a:latin typeface="+mn-lt"/>
                        <a:ea typeface="+mn-ea"/>
                        <a:cs typeface="+mn-cs"/>
                      </a:endParaRPr>
                    </a:p>
                  </a:txBody>
                  <a:tcPr marL="51435" marR="51435" marT="0" marB="0" anchor="ctr"/>
                </a:tc>
              </a:tr>
              <a:tr h="40806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400" kern="1500" spc="50" baseline="0">
                          <a:effectLst/>
                        </a:rPr>
                        <a:t>Γ΄ τρίμηνο 2012</a:t>
                      </a:r>
                      <a:endParaRPr lang="el-GR" sz="1800" b="1" kern="1500" spc="50" baseline="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600" kern="1500" spc="50" baseline="0" dirty="0">
                          <a:effectLst/>
                        </a:rPr>
                        <a:t>19</a:t>
                      </a:r>
                      <a:endParaRPr lang="el-GR" sz="16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ts val="1200"/>
                        </a:lnSpc>
                        <a:spcAft>
                          <a:spcPts val="0"/>
                        </a:spcAft>
                      </a:pPr>
                      <a:r>
                        <a:rPr lang="el-GR" sz="1600" kern="1500" spc="50" baseline="0" dirty="0" smtClean="0">
                          <a:effectLst/>
                        </a:rPr>
                        <a:t>23,7</a:t>
                      </a:r>
                      <a:endParaRPr lang="el-GR" sz="1600" b="1" kern="1500" spc="50" baseline="0" dirty="0">
                        <a:solidFill>
                          <a:schemeClr val="tx1"/>
                        </a:solidFill>
                        <a:effectLst/>
                        <a:latin typeface="+mn-lt"/>
                        <a:ea typeface="+mn-ea"/>
                        <a:cs typeface="+mn-cs"/>
                      </a:endParaRPr>
                    </a:p>
                  </a:txBody>
                  <a:tcPr marL="51435" marR="51435" marT="0" marB="0" anchor="ctr"/>
                </a:tc>
              </a:tr>
              <a:tr h="52722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400" kern="1500" spc="50" baseline="0">
                          <a:effectLst/>
                        </a:rPr>
                        <a:t>Δ΄ τρίμηνο 2012</a:t>
                      </a:r>
                      <a:endParaRPr lang="el-GR" sz="1800" b="1" kern="1500" spc="50" baseline="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200"/>
                        </a:lnSpc>
                        <a:spcAft>
                          <a:spcPts val="0"/>
                        </a:spcAft>
                      </a:pPr>
                      <a:r>
                        <a:rPr lang="el-GR" sz="1600" kern="1500" spc="50" baseline="0" dirty="0">
                          <a:effectLst/>
                        </a:rPr>
                        <a:t>12</a:t>
                      </a:r>
                      <a:endParaRPr lang="el-GR" sz="1600" b="1" kern="1500" spc="50" baseline="0" dirty="0">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914400" rtl="0" eaLnBrk="1" latinLnBrk="0" hangingPunct="1">
                        <a:lnSpc>
                          <a:spcPts val="1200"/>
                        </a:lnSpc>
                        <a:spcAft>
                          <a:spcPts val="0"/>
                        </a:spcAft>
                      </a:pPr>
                      <a:r>
                        <a:rPr lang="el-GR" sz="1600" kern="1500" spc="50" baseline="0" dirty="0" smtClean="0">
                          <a:effectLst/>
                        </a:rPr>
                        <a:t>16,2</a:t>
                      </a:r>
                      <a:endParaRPr lang="el-GR" sz="1600" b="1" kern="1500" spc="50" baseline="0" dirty="0">
                        <a:solidFill>
                          <a:schemeClr val="tx1"/>
                        </a:solidFill>
                        <a:effectLst/>
                        <a:latin typeface="+mn-lt"/>
                        <a:ea typeface="+mn-ea"/>
                        <a:cs typeface="+mn-cs"/>
                      </a:endParaRPr>
                    </a:p>
                  </a:txBody>
                  <a:tcPr marL="51435" marR="51435" marT="0" marB="0" anchor="ctr"/>
                </a:tc>
              </a:tr>
            </a:tbl>
          </a:graphicData>
        </a:graphic>
      </p:graphicFrame>
    </p:spTree>
    <p:extLst>
      <p:ext uri="{BB962C8B-B14F-4D97-AF65-F5344CB8AC3E}">
        <p14:creationId xmlns:p14="http://schemas.microsoft.com/office/powerpoint/2010/main" val="1126411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1976" y="1843437"/>
            <a:ext cx="7100047" cy="3171125"/>
          </a:xfrm>
          <a:prstGeom prst="rect">
            <a:avLst/>
          </a:prstGeom>
          <a:noFill/>
        </p:spPr>
        <p:txBody>
          <a:bodyPr wrap="square" rtlCol="0">
            <a:spAutoFit/>
          </a:bodyPr>
          <a:lstStyle/>
          <a:p>
            <a:pPr algn="just">
              <a:lnSpc>
                <a:spcPct val="130000"/>
              </a:lnSpc>
            </a:pPr>
            <a:r>
              <a:rPr lang="el-GR" sz="2600" dirty="0">
                <a:solidFill>
                  <a:srgbClr val="FFC000"/>
                </a:solidFill>
              </a:rPr>
              <a:t>Δύο κρίσιμα ερωτήματα που πρέπει να απαντηθούν:</a:t>
            </a:r>
          </a:p>
          <a:p>
            <a:pPr marL="268288" indent="-268288" algn="just">
              <a:lnSpc>
                <a:spcPct val="130000"/>
              </a:lnSpc>
              <a:buFont typeface="Arial" pitchFamily="34" charset="0"/>
              <a:buChar char="•"/>
            </a:pPr>
            <a:r>
              <a:rPr lang="el-GR" sz="2600" dirty="0">
                <a:solidFill>
                  <a:srgbClr val="FFC000"/>
                </a:solidFill>
              </a:rPr>
              <a:t>Ήταν οι αρχικές αποδόσεις των φ/β στέγης, πριν τη μείωση των εγγυημένων τιμών, υπερβολικές; </a:t>
            </a:r>
          </a:p>
          <a:p>
            <a:pPr marL="268288" indent="-268288" algn="just">
              <a:lnSpc>
                <a:spcPct val="130000"/>
              </a:lnSpc>
              <a:buFont typeface="Arial" pitchFamily="34" charset="0"/>
              <a:buChar char="•"/>
            </a:pPr>
            <a:r>
              <a:rPr lang="el-GR" sz="2600" dirty="0">
                <a:solidFill>
                  <a:srgbClr val="FFC000"/>
                </a:solidFill>
              </a:rPr>
              <a:t>Μετά τη μείωση συνεχίζουν οι επενδύσεις αυτές να είναι βιώσιμες;</a:t>
            </a:r>
            <a:endParaRPr lang="el-GR" sz="2600" dirty="0">
              <a:solidFill>
                <a:srgbClr val="FFC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9640" y="292478"/>
            <a:ext cx="6444503" cy="492443"/>
          </a:xfrm>
          <a:prstGeom prst="rect">
            <a:avLst/>
          </a:prstGeom>
          <a:noFill/>
        </p:spPr>
        <p:txBody>
          <a:bodyPr wrap="square" rtlCol="0">
            <a:spAutoFit/>
          </a:bodyPr>
          <a:lstStyle/>
          <a:p>
            <a:r>
              <a:rPr lang="el-GR" sz="2600" dirty="0">
                <a:solidFill>
                  <a:srgbClr val="FFC000"/>
                </a:solidFill>
              </a:rPr>
              <a:t>Χρηματοοικονομική </a:t>
            </a:r>
            <a:r>
              <a:rPr lang="el-GR" sz="2600" dirty="0">
                <a:solidFill>
                  <a:srgbClr val="FFC000"/>
                </a:solidFill>
              </a:rPr>
              <a:t>Ανάλυση - Παραδοχές</a:t>
            </a:r>
            <a:endParaRPr lang="el-GR" sz="2600" dirty="0">
              <a:solidFill>
                <a:srgbClr val="FFC000"/>
              </a:solidFill>
            </a:endParaRPr>
          </a:p>
        </p:txBody>
      </p:sp>
      <p:sp>
        <p:nvSpPr>
          <p:cNvPr id="4" name="Rectangle 3"/>
          <p:cNvSpPr/>
          <p:nvPr/>
        </p:nvSpPr>
        <p:spPr>
          <a:xfrm>
            <a:off x="1139640" y="811815"/>
            <a:ext cx="6848930" cy="5630772"/>
          </a:xfrm>
          <a:prstGeom prst="rect">
            <a:avLst/>
          </a:prstGeom>
        </p:spPr>
        <p:txBody>
          <a:bodyPr wrap="square">
            <a:spAutoFit/>
          </a:bodyPr>
          <a:lstStyle/>
          <a:p>
            <a:pPr algn="just">
              <a:lnSpc>
                <a:spcPct val="130000"/>
              </a:lnSpc>
              <a:spcAft>
                <a:spcPts val="600"/>
              </a:spcAft>
            </a:pPr>
            <a:r>
              <a:rPr lang="el-GR" sz="2000" dirty="0">
                <a:solidFill>
                  <a:prstClr val="white"/>
                </a:solidFill>
              </a:rPr>
              <a:t>Ανηγμένο κόστος επένδυσης ανά εξάμηνο (2011 – 2012) : 3.800 – 3.300 – 2.900 €/</a:t>
            </a:r>
            <a:r>
              <a:rPr lang="en-US" sz="2000" dirty="0">
                <a:solidFill>
                  <a:prstClr val="white"/>
                </a:solidFill>
              </a:rPr>
              <a:t>kW</a:t>
            </a:r>
            <a:endParaRPr lang="el-GR" sz="2000" dirty="0">
              <a:solidFill>
                <a:prstClr val="white"/>
              </a:solidFill>
            </a:endParaRPr>
          </a:p>
          <a:p>
            <a:pPr algn="just">
              <a:lnSpc>
                <a:spcPct val="130000"/>
              </a:lnSpc>
              <a:spcAft>
                <a:spcPts val="600"/>
              </a:spcAft>
            </a:pPr>
            <a:r>
              <a:rPr lang="el-GR" sz="2000" dirty="0">
                <a:solidFill>
                  <a:prstClr val="white"/>
                </a:solidFill>
              </a:rPr>
              <a:t>Ανηγμένο </a:t>
            </a:r>
            <a:r>
              <a:rPr lang="el-GR" sz="2000" dirty="0">
                <a:solidFill>
                  <a:prstClr val="white"/>
                </a:solidFill>
              </a:rPr>
              <a:t>κόστος αντικατάστασης εξοπλισμού : 1.000 €/kW </a:t>
            </a:r>
          </a:p>
          <a:p>
            <a:pPr algn="just">
              <a:lnSpc>
                <a:spcPct val="130000"/>
              </a:lnSpc>
              <a:spcAft>
                <a:spcPts val="600"/>
              </a:spcAft>
            </a:pPr>
            <a:r>
              <a:rPr lang="el-GR" sz="2000" dirty="0">
                <a:solidFill>
                  <a:prstClr val="white"/>
                </a:solidFill>
              </a:rPr>
              <a:t>Ετήσιος συντελεστής μείωσης απόδοσης : 1%</a:t>
            </a:r>
          </a:p>
          <a:p>
            <a:pPr algn="just">
              <a:lnSpc>
                <a:spcPct val="130000"/>
              </a:lnSpc>
              <a:spcAft>
                <a:spcPts val="600"/>
              </a:spcAft>
            </a:pPr>
            <a:r>
              <a:rPr lang="el-GR" sz="2000" dirty="0">
                <a:solidFill>
                  <a:prstClr val="white"/>
                </a:solidFill>
              </a:rPr>
              <a:t>OPEX (επί του κόστους επένδυσης) : 1%</a:t>
            </a:r>
          </a:p>
          <a:p>
            <a:pPr algn="just">
              <a:lnSpc>
                <a:spcPct val="130000"/>
              </a:lnSpc>
              <a:spcAft>
                <a:spcPts val="600"/>
              </a:spcAft>
            </a:pPr>
            <a:r>
              <a:rPr lang="el-GR" sz="2000" dirty="0">
                <a:solidFill>
                  <a:prstClr val="white"/>
                </a:solidFill>
              </a:rPr>
              <a:t>Διάρκεια αποπληρωμής δανείου : 12 έτη</a:t>
            </a:r>
          </a:p>
          <a:p>
            <a:pPr algn="just">
              <a:lnSpc>
                <a:spcPct val="130000"/>
              </a:lnSpc>
              <a:spcAft>
                <a:spcPts val="600"/>
              </a:spcAft>
            </a:pPr>
            <a:r>
              <a:rPr lang="el-GR" sz="2000" dirty="0">
                <a:solidFill>
                  <a:prstClr val="white"/>
                </a:solidFill>
              </a:rPr>
              <a:t>Ονομαστικό επιτόκιο δανεισμού : 6,5 %</a:t>
            </a:r>
          </a:p>
          <a:p>
            <a:pPr algn="just">
              <a:lnSpc>
                <a:spcPct val="130000"/>
              </a:lnSpc>
              <a:spcAft>
                <a:spcPts val="600"/>
              </a:spcAft>
            </a:pPr>
            <a:r>
              <a:rPr lang="el-GR" sz="2000" dirty="0">
                <a:solidFill>
                  <a:prstClr val="white"/>
                </a:solidFill>
              </a:rPr>
              <a:t>Ποσοστό δανειοδότησης : 75 %</a:t>
            </a:r>
          </a:p>
          <a:p>
            <a:pPr algn="just">
              <a:lnSpc>
                <a:spcPct val="130000"/>
              </a:lnSpc>
              <a:spcAft>
                <a:spcPts val="600"/>
              </a:spcAft>
            </a:pPr>
            <a:r>
              <a:rPr lang="el-GR" sz="2000" dirty="0">
                <a:solidFill>
                  <a:prstClr val="white"/>
                </a:solidFill>
              </a:rPr>
              <a:t>Ενεργειακή απόδοση : 15 %</a:t>
            </a:r>
          </a:p>
          <a:p>
            <a:pPr algn="just">
              <a:lnSpc>
                <a:spcPct val="130000"/>
              </a:lnSpc>
              <a:spcAft>
                <a:spcPts val="600"/>
              </a:spcAft>
            </a:pPr>
            <a:r>
              <a:rPr lang="el-GR" sz="2000" dirty="0">
                <a:solidFill>
                  <a:prstClr val="white"/>
                </a:solidFill>
              </a:rPr>
              <a:t>Διάρκεια ζωής : 25 έτη</a:t>
            </a:r>
          </a:p>
          <a:p>
            <a:pPr algn="just">
              <a:lnSpc>
                <a:spcPct val="130000"/>
              </a:lnSpc>
              <a:spcAft>
                <a:spcPts val="600"/>
              </a:spcAft>
            </a:pPr>
            <a:r>
              <a:rPr lang="el-GR" sz="2000" dirty="0">
                <a:solidFill>
                  <a:prstClr val="white"/>
                </a:solidFill>
              </a:rPr>
              <a:t>Φορολόγηση : 0 %</a:t>
            </a:r>
          </a:p>
          <a:p>
            <a:pPr algn="just">
              <a:lnSpc>
                <a:spcPct val="130000"/>
              </a:lnSpc>
              <a:spcAft>
                <a:spcPts val="600"/>
              </a:spcAft>
            </a:pPr>
            <a:r>
              <a:rPr lang="el-GR" sz="2000" dirty="0">
                <a:solidFill>
                  <a:prstClr val="white"/>
                </a:solidFill>
              </a:rPr>
              <a:t>Πληθωρισμός : 2%</a:t>
            </a:r>
          </a:p>
        </p:txBody>
      </p:sp>
    </p:spTree>
    <p:extLst>
      <p:ext uri="{BB962C8B-B14F-4D97-AF65-F5344CB8AC3E}">
        <p14:creationId xmlns:p14="http://schemas.microsoft.com/office/powerpoint/2010/main" val="1346893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281596" y="949297"/>
            <a:ext cx="6732851" cy="3871441"/>
          </a:xfrm>
          <a:prstGeom prst="rect">
            <a:avLst/>
          </a:prstGeom>
          <a:noFill/>
          <a:ln w="9525">
            <a:noFill/>
            <a:miter lim="800000"/>
            <a:headEnd/>
            <a:tailEnd/>
          </a:ln>
          <a:effectLst/>
        </p:spPr>
      </p:pic>
      <p:sp>
        <p:nvSpPr>
          <p:cNvPr id="3" name="TextBox 1"/>
          <p:cNvSpPr txBox="1"/>
          <p:nvPr/>
        </p:nvSpPr>
        <p:spPr>
          <a:xfrm>
            <a:off x="1281596" y="306479"/>
            <a:ext cx="5427009" cy="492443"/>
          </a:xfrm>
          <a:prstGeom prst="rect">
            <a:avLst/>
          </a:prstGeom>
          <a:noFill/>
        </p:spPr>
        <p:txBody>
          <a:bodyPr wrap="square" rtlCol="0">
            <a:spAutoFit/>
          </a:bodyPr>
          <a:lstStyle/>
          <a:p>
            <a:r>
              <a:rPr lang="el-GR" sz="2600" dirty="0" err="1">
                <a:solidFill>
                  <a:srgbClr val="FFC000"/>
                </a:solidFill>
              </a:rPr>
              <a:t>Ανηγμένο</a:t>
            </a:r>
            <a:r>
              <a:rPr lang="el-GR" sz="2600" dirty="0">
                <a:solidFill>
                  <a:srgbClr val="FFC000"/>
                </a:solidFill>
              </a:rPr>
              <a:t> κόστος επένδυσης (</a:t>
            </a:r>
            <a:r>
              <a:rPr lang="en-US" sz="2600" dirty="0">
                <a:solidFill>
                  <a:srgbClr val="FFC000"/>
                </a:solidFill>
              </a:rPr>
              <a:t>CAPEX)</a:t>
            </a:r>
            <a:r>
              <a:rPr lang="el-GR" sz="2600" dirty="0">
                <a:solidFill>
                  <a:srgbClr val="FFC000"/>
                </a:solidFill>
              </a:rPr>
              <a:t> </a:t>
            </a:r>
            <a:endParaRPr lang="el-GR" sz="2600" dirty="0">
              <a:solidFill>
                <a:srgbClr val="FFC000"/>
              </a:solidFill>
            </a:endParaRPr>
          </a:p>
        </p:txBody>
      </p:sp>
      <p:sp>
        <p:nvSpPr>
          <p:cNvPr id="4" name="3 - Ορθογώνιο"/>
          <p:cNvSpPr/>
          <p:nvPr/>
        </p:nvSpPr>
        <p:spPr>
          <a:xfrm>
            <a:off x="289112" y="4971113"/>
            <a:ext cx="8565776" cy="1660455"/>
          </a:xfrm>
          <a:prstGeom prst="rect">
            <a:avLst/>
          </a:prstGeom>
        </p:spPr>
        <p:txBody>
          <a:bodyPr wrap="square">
            <a:spAutoFit/>
          </a:bodyPr>
          <a:lstStyle/>
          <a:p>
            <a:pPr algn="just">
              <a:lnSpc>
                <a:spcPct val="130000"/>
              </a:lnSpc>
              <a:spcAft>
                <a:spcPts val="600"/>
              </a:spcAft>
            </a:pPr>
            <a:r>
              <a:rPr lang="en-US" sz="2000" dirty="0" err="1">
                <a:solidFill>
                  <a:prstClr val="white"/>
                </a:solidFill>
              </a:rPr>
              <a:t>Fraunhofer-Institut</a:t>
            </a:r>
            <a:r>
              <a:rPr lang="en-US" sz="2000" dirty="0">
                <a:solidFill>
                  <a:prstClr val="white"/>
                </a:solidFill>
              </a:rPr>
              <a:t> </a:t>
            </a:r>
            <a:r>
              <a:rPr lang="en-US" sz="2000" dirty="0" err="1">
                <a:solidFill>
                  <a:prstClr val="white"/>
                </a:solidFill>
              </a:rPr>
              <a:t>für</a:t>
            </a:r>
            <a:r>
              <a:rPr lang="en-US" sz="2000" dirty="0">
                <a:solidFill>
                  <a:prstClr val="white"/>
                </a:solidFill>
              </a:rPr>
              <a:t> </a:t>
            </a:r>
            <a:r>
              <a:rPr lang="en-US" sz="2000" dirty="0" err="1">
                <a:solidFill>
                  <a:prstClr val="white"/>
                </a:solidFill>
              </a:rPr>
              <a:t>Solare</a:t>
            </a:r>
            <a:r>
              <a:rPr lang="en-US" sz="2000" dirty="0">
                <a:solidFill>
                  <a:prstClr val="white"/>
                </a:solidFill>
              </a:rPr>
              <a:t> </a:t>
            </a:r>
            <a:r>
              <a:rPr lang="en-US" sz="2000" dirty="0" err="1" smtClean="0">
                <a:solidFill>
                  <a:prstClr val="white"/>
                </a:solidFill>
              </a:rPr>
              <a:t>Energiesysteme</a:t>
            </a:r>
            <a:r>
              <a:rPr lang="el-GR" sz="2000" dirty="0" smtClean="0">
                <a:solidFill>
                  <a:prstClr val="white"/>
                </a:solidFill>
              </a:rPr>
              <a:t>-FISE </a:t>
            </a:r>
            <a:r>
              <a:rPr lang="el-GR" sz="2000" dirty="0">
                <a:solidFill>
                  <a:prstClr val="white"/>
                </a:solidFill>
              </a:rPr>
              <a:t>(2013), </a:t>
            </a:r>
            <a:r>
              <a:rPr lang="el-GR" sz="2000" dirty="0" err="1">
                <a:solidFill>
                  <a:prstClr val="white"/>
                </a:solidFill>
              </a:rPr>
              <a:t>Agora</a:t>
            </a:r>
            <a:r>
              <a:rPr lang="el-GR" sz="2000" dirty="0">
                <a:solidFill>
                  <a:prstClr val="white"/>
                </a:solidFill>
              </a:rPr>
              <a:t> </a:t>
            </a:r>
            <a:r>
              <a:rPr lang="el-GR" sz="2000" dirty="0" err="1">
                <a:solidFill>
                  <a:prstClr val="white"/>
                </a:solidFill>
              </a:rPr>
              <a:t>Energiewende</a:t>
            </a:r>
            <a:r>
              <a:rPr lang="el-GR" sz="2000" dirty="0">
                <a:solidFill>
                  <a:prstClr val="white"/>
                </a:solidFill>
              </a:rPr>
              <a:t> (2013), </a:t>
            </a:r>
            <a:r>
              <a:rPr lang="en-US" sz="2000" dirty="0">
                <a:solidFill>
                  <a:prstClr val="white"/>
                </a:solidFill>
              </a:rPr>
              <a:t>I</a:t>
            </a:r>
            <a:r>
              <a:rPr lang="en-US" sz="2000" dirty="0" smtClean="0">
                <a:solidFill>
                  <a:prstClr val="white"/>
                </a:solidFill>
              </a:rPr>
              <a:t>nternational </a:t>
            </a:r>
            <a:r>
              <a:rPr lang="en-US" sz="2000" dirty="0">
                <a:solidFill>
                  <a:prstClr val="white"/>
                </a:solidFill>
              </a:rPr>
              <a:t>E</a:t>
            </a:r>
            <a:r>
              <a:rPr lang="en-US" sz="2000" dirty="0" smtClean="0">
                <a:solidFill>
                  <a:prstClr val="white"/>
                </a:solidFill>
              </a:rPr>
              <a:t>nergy Agency-IEA</a:t>
            </a:r>
            <a:r>
              <a:rPr lang="el-GR" sz="2000" dirty="0" smtClean="0">
                <a:solidFill>
                  <a:prstClr val="white"/>
                </a:solidFill>
              </a:rPr>
              <a:t> </a:t>
            </a:r>
            <a:r>
              <a:rPr lang="el-GR" sz="2000" dirty="0">
                <a:solidFill>
                  <a:prstClr val="white"/>
                </a:solidFill>
              </a:rPr>
              <a:t>(2010), IEA (2013), </a:t>
            </a:r>
            <a:r>
              <a:rPr lang="en-US" sz="2000" dirty="0">
                <a:solidFill>
                  <a:prstClr val="white"/>
                </a:solidFill>
              </a:rPr>
              <a:t>International Renewable Energy </a:t>
            </a:r>
            <a:r>
              <a:rPr lang="en-US" sz="2000" dirty="0" smtClean="0">
                <a:solidFill>
                  <a:prstClr val="white"/>
                </a:solidFill>
              </a:rPr>
              <a:t>Agency-</a:t>
            </a:r>
            <a:r>
              <a:rPr lang="el-GR" sz="2000" dirty="0" smtClean="0">
                <a:solidFill>
                  <a:prstClr val="white"/>
                </a:solidFill>
              </a:rPr>
              <a:t>IRENA </a:t>
            </a:r>
            <a:r>
              <a:rPr lang="el-GR" sz="2000" dirty="0">
                <a:solidFill>
                  <a:prstClr val="white"/>
                </a:solidFill>
              </a:rPr>
              <a:t>(2012), IRENA (2013), </a:t>
            </a:r>
            <a:r>
              <a:rPr lang="el-GR" sz="2000" dirty="0" smtClean="0">
                <a:solidFill>
                  <a:prstClr val="white"/>
                </a:solidFill>
              </a:rPr>
              <a:t>Ρυθμιστική Αρχή Ενέργειας-ΡΑΕ </a:t>
            </a:r>
            <a:r>
              <a:rPr lang="el-GR" sz="2000" dirty="0">
                <a:solidFill>
                  <a:prstClr val="white"/>
                </a:solidFill>
              </a:rPr>
              <a:t>(2012), ΡΑΕ (2013), ΥΠΕΚΑ (2012), </a:t>
            </a:r>
            <a:r>
              <a:rPr lang="el-GR" sz="2000" dirty="0" err="1">
                <a:solidFill>
                  <a:prstClr val="white"/>
                </a:solidFill>
              </a:rPr>
              <a:t>Bloomberg</a:t>
            </a:r>
            <a:r>
              <a:rPr lang="el-GR" sz="2000" dirty="0">
                <a:solidFill>
                  <a:prstClr val="white"/>
                </a:solidFill>
              </a:rPr>
              <a:t> (2013)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7179" y="943539"/>
            <a:ext cx="6789642" cy="892552"/>
          </a:xfrm>
          <a:prstGeom prst="rect">
            <a:avLst/>
          </a:prstGeom>
          <a:noFill/>
        </p:spPr>
        <p:txBody>
          <a:bodyPr wrap="square" rtlCol="0">
            <a:spAutoFit/>
          </a:bodyPr>
          <a:lstStyle/>
          <a:p>
            <a:r>
              <a:rPr lang="el-GR" sz="2600" dirty="0">
                <a:solidFill>
                  <a:srgbClr val="FFC000"/>
                </a:solidFill>
              </a:rPr>
              <a:t>Αποτελέσματα χρηματοοικονομικής ανάλυσης</a:t>
            </a:r>
            <a:endParaRPr lang="en-US" sz="2600" dirty="0">
              <a:solidFill>
                <a:srgbClr val="FFC000"/>
              </a:solidFill>
            </a:endParaRPr>
          </a:p>
          <a:p>
            <a:r>
              <a:rPr lang="el-GR" sz="2600" dirty="0">
                <a:solidFill>
                  <a:srgbClr val="FFC000"/>
                </a:solidFill>
              </a:rPr>
              <a:t>Σενάριο 1: </a:t>
            </a:r>
            <a:r>
              <a:rPr lang="en-US" sz="2600" dirty="0">
                <a:solidFill>
                  <a:srgbClr val="FFC000"/>
                </a:solidFill>
              </a:rPr>
              <a:t>100% </a:t>
            </a:r>
            <a:r>
              <a:rPr lang="el-GR" sz="2600" dirty="0">
                <a:solidFill>
                  <a:srgbClr val="FFC000"/>
                </a:solidFill>
              </a:rPr>
              <a:t> ίδια Κεφάλαια</a:t>
            </a:r>
            <a:endParaRPr lang="el-GR" sz="2600" dirty="0">
              <a:solidFill>
                <a:srgbClr val="FFC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41610697"/>
              </p:ext>
            </p:extLst>
          </p:nvPr>
        </p:nvGraphicFramePr>
        <p:xfrm>
          <a:off x="1333501" y="2298699"/>
          <a:ext cx="6633320" cy="3739029"/>
        </p:xfrm>
        <a:graphic>
          <a:graphicData uri="http://schemas.openxmlformats.org/drawingml/2006/table">
            <a:tbl>
              <a:tblPr firstRow="1" firstCol="1" bandRow="1">
                <a:tableStyleId>{D7AC3CCA-C797-4891-BE02-D94E43425B78}</a:tableStyleId>
              </a:tblPr>
              <a:tblGrid>
                <a:gridCol w="1291443"/>
                <a:gridCol w="1408846"/>
                <a:gridCol w="912932"/>
                <a:gridCol w="906828"/>
                <a:gridCol w="1022766"/>
                <a:gridCol w="1090505"/>
              </a:tblGrid>
              <a:tr h="128040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l-GR" sz="1600" dirty="0">
                          <a:effectLst/>
                        </a:rPr>
                        <a:t>Περίοδος Ανάλυσης</a:t>
                      </a:r>
                      <a:endParaRPr lang="el-GR" sz="18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l-GR" sz="1600" dirty="0">
                          <a:effectLst/>
                        </a:rPr>
                        <a:t>Επιτόκιο προεξόφλησης (%)</a:t>
                      </a:r>
                      <a:endParaRPr lang="el-GR" sz="18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n-US" sz="1600" dirty="0">
                          <a:effectLst/>
                        </a:rPr>
                        <a:t>IRR (%) </a:t>
                      </a:r>
                      <a:r>
                        <a:rPr lang="el-GR" sz="1600" dirty="0">
                          <a:effectLst/>
                        </a:rPr>
                        <a:t>προ μείωσης</a:t>
                      </a:r>
                      <a:endParaRPr lang="el-GR" sz="18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n-US" sz="1600" dirty="0">
                          <a:effectLst/>
                        </a:rPr>
                        <a:t>IRR (%) </a:t>
                      </a:r>
                      <a:r>
                        <a:rPr lang="el-GR" sz="1600" dirty="0">
                          <a:effectLst/>
                        </a:rPr>
                        <a:t>μετά μείωσης</a:t>
                      </a:r>
                      <a:endParaRPr lang="el-GR" sz="18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n-US" sz="1600" dirty="0">
                          <a:effectLst/>
                        </a:rPr>
                        <a:t>NPV (€) </a:t>
                      </a:r>
                      <a:r>
                        <a:rPr lang="el-GR" sz="1600" dirty="0">
                          <a:effectLst/>
                        </a:rPr>
                        <a:t>προ μείωσης</a:t>
                      </a:r>
                      <a:endParaRPr lang="el-GR" sz="18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00000"/>
                        </a:lnSpc>
                        <a:spcAft>
                          <a:spcPts val="0"/>
                        </a:spcAft>
                      </a:pPr>
                      <a:r>
                        <a:rPr lang="en-US" sz="1600" dirty="0">
                          <a:effectLst/>
                        </a:rPr>
                        <a:t>NPV (€) </a:t>
                      </a:r>
                      <a:r>
                        <a:rPr lang="el-GR" sz="1600" dirty="0">
                          <a:effectLst/>
                        </a:rPr>
                        <a:t>μετά μείωσης</a:t>
                      </a:r>
                      <a:endParaRPr lang="el-GR" sz="1800" b="0" dirty="0">
                        <a:solidFill>
                          <a:schemeClr val="tx1"/>
                        </a:solidFill>
                        <a:effectLst/>
                        <a:latin typeface="Calibri"/>
                        <a:ea typeface="Calibri"/>
                        <a:cs typeface="Times New Roman"/>
                      </a:endParaRPr>
                    </a:p>
                  </a:txBody>
                  <a:tcPr marL="51435" marR="51435" marT="0" marB="0" anchor="ctr"/>
                </a:tc>
              </a:tr>
              <a:tr h="4097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600">
                          <a:effectLst/>
                        </a:rPr>
                        <a:t>Γ’ Τριμ. 2011</a:t>
                      </a:r>
                      <a:endParaRPr lang="el-GR" sz="18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12</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18</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14</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14.152,7</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4.673,1</a:t>
                      </a:r>
                      <a:endParaRPr lang="el-GR" sz="2400" b="0">
                        <a:solidFill>
                          <a:schemeClr val="tx1"/>
                        </a:solidFill>
                        <a:effectLst/>
                        <a:latin typeface="Calibri"/>
                        <a:ea typeface="Calibri"/>
                        <a:cs typeface="Times New Roman"/>
                      </a:endParaRPr>
                    </a:p>
                  </a:txBody>
                  <a:tcPr marL="51435" marR="51435" marT="0" marB="0" anchor="ctr"/>
                </a:tc>
              </a:tr>
              <a:tr h="4097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600">
                          <a:effectLst/>
                        </a:rPr>
                        <a:t>Δ’ Τριμ. 2011</a:t>
                      </a:r>
                      <a:endParaRPr lang="el-GR" sz="18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13</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18</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14</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11.058,9</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2.255,7</a:t>
                      </a:r>
                      <a:endParaRPr lang="el-GR" sz="2400" b="0" dirty="0">
                        <a:solidFill>
                          <a:schemeClr val="tx1"/>
                        </a:solidFill>
                        <a:effectLst/>
                        <a:latin typeface="Calibri"/>
                        <a:ea typeface="Calibri"/>
                        <a:cs typeface="Times New Roman"/>
                      </a:endParaRPr>
                    </a:p>
                  </a:txBody>
                  <a:tcPr marL="51435" marR="51435" marT="0" marB="0" anchor="ctr"/>
                </a:tc>
              </a:tr>
              <a:tr h="4097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600">
                          <a:effectLst/>
                        </a:rPr>
                        <a:t>Α’ Τριμ. 2012</a:t>
                      </a:r>
                      <a:endParaRPr lang="el-GR" sz="18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18</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21</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14</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4.617,9</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solidFill>
                            <a:srgbClr val="C00000"/>
                          </a:solidFill>
                          <a:effectLst/>
                        </a:rPr>
                        <a:t>-5.384,3</a:t>
                      </a:r>
                      <a:endParaRPr lang="el-GR" sz="2400" b="0" dirty="0">
                        <a:solidFill>
                          <a:srgbClr val="C00000"/>
                        </a:solidFill>
                        <a:effectLst/>
                        <a:latin typeface="Calibri"/>
                        <a:ea typeface="Calibri"/>
                        <a:cs typeface="Times New Roman"/>
                      </a:endParaRPr>
                    </a:p>
                  </a:txBody>
                  <a:tcPr marL="51435" marR="51435" marT="0" marB="0" anchor="ctr"/>
                </a:tc>
              </a:tr>
              <a:tr h="4097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600">
                          <a:effectLst/>
                        </a:rPr>
                        <a:t>Β’ Τριμ. 2012</a:t>
                      </a:r>
                      <a:endParaRPr lang="el-GR" sz="18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19</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21</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13</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2.965,7</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solidFill>
                            <a:srgbClr val="C00000"/>
                          </a:solidFill>
                          <a:effectLst/>
                        </a:rPr>
                        <a:t>-8.393,9</a:t>
                      </a:r>
                      <a:endParaRPr lang="el-GR" sz="2400" b="0" dirty="0">
                        <a:solidFill>
                          <a:srgbClr val="C00000"/>
                        </a:solidFill>
                        <a:effectLst/>
                        <a:latin typeface="Calibri"/>
                        <a:ea typeface="Calibri"/>
                        <a:cs typeface="Times New Roman"/>
                      </a:endParaRPr>
                    </a:p>
                  </a:txBody>
                  <a:tcPr marL="51435" marR="51435" marT="0" marB="0" anchor="ctr"/>
                </a:tc>
              </a:tr>
              <a:tr h="4097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600">
                          <a:effectLst/>
                        </a:rPr>
                        <a:t>Γ’ Τριμ. 2012</a:t>
                      </a:r>
                      <a:endParaRPr lang="el-GR" sz="18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19</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22</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13</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3.224,5</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solidFill>
                            <a:srgbClr val="C00000"/>
                          </a:solidFill>
                          <a:effectLst/>
                        </a:rPr>
                        <a:t>-7.401,7</a:t>
                      </a:r>
                      <a:endParaRPr lang="el-GR" sz="2400" b="0" dirty="0">
                        <a:solidFill>
                          <a:srgbClr val="C00000"/>
                        </a:solidFill>
                        <a:effectLst/>
                        <a:latin typeface="Calibri"/>
                        <a:ea typeface="Calibri"/>
                        <a:cs typeface="Times New Roman"/>
                      </a:endParaRPr>
                    </a:p>
                  </a:txBody>
                  <a:tcPr marL="51435" marR="51435" marT="0" marB="0" anchor="ctr"/>
                </a:tc>
              </a:tr>
              <a:tr h="4097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600">
                          <a:effectLst/>
                        </a:rPr>
                        <a:t>Δ’ Τριμ. 2012</a:t>
                      </a:r>
                      <a:endParaRPr lang="el-GR" sz="18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12</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a:effectLst/>
                        </a:rPr>
                        <a:t>22</a:t>
                      </a:r>
                      <a:endParaRPr lang="el-GR" sz="2400" b="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10</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effectLst/>
                        </a:rPr>
                        <a:t>17.617,7</a:t>
                      </a:r>
                      <a:endParaRPr lang="el-GR" sz="2400" b="0" dirty="0">
                        <a:solidFill>
                          <a:schemeClr val="tx1"/>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800" dirty="0">
                          <a:solidFill>
                            <a:srgbClr val="C00000"/>
                          </a:solidFill>
                          <a:effectLst/>
                        </a:rPr>
                        <a:t>-2.915,3</a:t>
                      </a:r>
                      <a:endParaRPr lang="el-GR" sz="2400" b="0" dirty="0">
                        <a:solidFill>
                          <a:srgbClr val="C00000"/>
                        </a:solidFill>
                        <a:effectLst/>
                        <a:latin typeface="Calibri"/>
                        <a:ea typeface="Calibri"/>
                        <a:cs typeface="Times New Roman"/>
                      </a:endParaRPr>
                    </a:p>
                  </a:txBody>
                  <a:tcPr marL="51435" marR="51435" marT="0" marB="0" anchor="ctr"/>
                </a:tc>
              </a:tr>
            </a:tbl>
          </a:graphicData>
        </a:graphic>
      </p:graphicFrame>
    </p:spTree>
    <p:extLst>
      <p:ext uri="{BB962C8B-B14F-4D97-AF65-F5344CB8AC3E}">
        <p14:creationId xmlns:p14="http://schemas.microsoft.com/office/powerpoint/2010/main" val="1185785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p:nvPr/>
        </p:nvSpPr>
        <p:spPr>
          <a:xfrm>
            <a:off x="1215840" y="450852"/>
            <a:ext cx="6986866" cy="1292662"/>
          </a:xfrm>
          <a:prstGeom prst="rect">
            <a:avLst/>
          </a:prstGeom>
          <a:noFill/>
        </p:spPr>
        <p:txBody>
          <a:bodyPr wrap="square" rtlCol="0">
            <a:spAutoFit/>
          </a:bodyPr>
          <a:lstStyle/>
          <a:p>
            <a:r>
              <a:rPr lang="el-GR" sz="2600" dirty="0">
                <a:solidFill>
                  <a:srgbClr val="FFC000"/>
                </a:solidFill>
              </a:rPr>
              <a:t>Πίνακας σωρευτικών ταμειακών ροών</a:t>
            </a:r>
            <a:endParaRPr lang="en-US" sz="2600" dirty="0">
              <a:solidFill>
                <a:srgbClr val="FFC000"/>
              </a:solidFill>
            </a:endParaRPr>
          </a:p>
          <a:p>
            <a:r>
              <a:rPr lang="el-GR" sz="2600" dirty="0">
                <a:solidFill>
                  <a:srgbClr val="FFC000"/>
                </a:solidFill>
              </a:rPr>
              <a:t>Σενάριο 2: 25</a:t>
            </a:r>
            <a:r>
              <a:rPr lang="en-US" sz="2600" dirty="0">
                <a:solidFill>
                  <a:srgbClr val="FFC000"/>
                </a:solidFill>
              </a:rPr>
              <a:t>% </a:t>
            </a:r>
            <a:r>
              <a:rPr lang="el-GR" sz="2600" dirty="0">
                <a:solidFill>
                  <a:srgbClr val="FFC000"/>
                </a:solidFill>
              </a:rPr>
              <a:t> ίδια κεφάλαια – 75% δανειακά</a:t>
            </a:r>
          </a:p>
          <a:p>
            <a:r>
              <a:rPr lang="el-GR" sz="2600" dirty="0">
                <a:solidFill>
                  <a:srgbClr val="FFC000"/>
                </a:solidFill>
              </a:rPr>
              <a:t>Δ΄ Τρίμηνο 2012</a:t>
            </a:r>
            <a:endParaRPr lang="el-GR" sz="2600" dirty="0">
              <a:solidFill>
                <a:srgbClr val="FFC000"/>
              </a:solidFill>
            </a:endParaRPr>
          </a:p>
        </p:txBody>
      </p:sp>
      <p:pic>
        <p:nvPicPr>
          <p:cNvPr id="7" name="6 - Εικόνα"/>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5840" y="1743514"/>
            <a:ext cx="4681444" cy="4939674"/>
          </a:xfrm>
          <a:prstGeom prst="rect">
            <a:avLst/>
          </a:prstGeom>
          <a:noFill/>
        </p:spPr>
      </p:pic>
    </p:spTree>
    <p:extLst>
      <p:ext uri="{BB962C8B-B14F-4D97-AF65-F5344CB8AC3E}">
        <p14:creationId xmlns:p14="http://schemas.microsoft.com/office/powerpoint/2010/main" val="4036740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9150" y="467290"/>
            <a:ext cx="7118350" cy="492443"/>
          </a:xfrm>
          <a:prstGeom prst="rect">
            <a:avLst/>
          </a:prstGeom>
          <a:noFill/>
        </p:spPr>
        <p:txBody>
          <a:bodyPr wrap="square" rtlCol="0">
            <a:spAutoFit/>
          </a:bodyPr>
          <a:lstStyle/>
          <a:p>
            <a:r>
              <a:rPr lang="el-GR" sz="2600" dirty="0">
                <a:solidFill>
                  <a:srgbClr val="FFC000"/>
                </a:solidFill>
              </a:rPr>
              <a:t>Συμπεράσματα της χρηματοοικονομικής ανάλυσης</a:t>
            </a:r>
            <a:endParaRPr lang="el-GR" sz="2600" dirty="0">
              <a:solidFill>
                <a:srgbClr val="FFC000"/>
              </a:solidFill>
            </a:endParaRPr>
          </a:p>
        </p:txBody>
      </p:sp>
      <p:sp>
        <p:nvSpPr>
          <p:cNvPr id="4" name="Rectangle 3"/>
          <p:cNvSpPr/>
          <p:nvPr/>
        </p:nvSpPr>
        <p:spPr>
          <a:xfrm>
            <a:off x="819150" y="959733"/>
            <a:ext cx="7948332" cy="5092163"/>
          </a:xfrm>
          <a:prstGeom prst="rect">
            <a:avLst/>
          </a:prstGeom>
        </p:spPr>
        <p:txBody>
          <a:bodyPr wrap="square">
            <a:spAutoFit/>
          </a:bodyPr>
          <a:lstStyle/>
          <a:p>
            <a:pPr marL="268288" indent="-268288" algn="just">
              <a:lnSpc>
                <a:spcPct val="130000"/>
              </a:lnSpc>
              <a:spcAft>
                <a:spcPts val="600"/>
              </a:spcAft>
              <a:buFont typeface="Arial" pitchFamily="34" charset="0"/>
              <a:buChar char="•"/>
            </a:pPr>
            <a:r>
              <a:rPr lang="el-GR" sz="2000" dirty="0">
                <a:solidFill>
                  <a:prstClr val="white"/>
                </a:solidFill>
              </a:rPr>
              <a:t>Οι αποδόσεις των επενδύσεων στα οικιακά φ/β με τις εγγυημένες τιμές (πριν τη μείωση) ήταν εύλογες. </a:t>
            </a:r>
          </a:p>
          <a:p>
            <a:pPr marL="268288" indent="-268288" algn="just">
              <a:lnSpc>
                <a:spcPct val="130000"/>
              </a:lnSpc>
              <a:spcAft>
                <a:spcPts val="600"/>
              </a:spcAft>
              <a:buFont typeface="Arial" pitchFamily="34" charset="0"/>
              <a:buChar char="•"/>
            </a:pPr>
            <a:r>
              <a:rPr lang="el-GR" sz="2000" dirty="0">
                <a:solidFill>
                  <a:prstClr val="white"/>
                </a:solidFill>
              </a:rPr>
              <a:t>Μετά τη μείωση της εγγυημένης τιμής τα οικονομικά αποτελέσματα των επενδύσεων πρακτικά μηδενίζονται ή ακόμη οι επενδύσεις καθίστανται ζημιογόνες. </a:t>
            </a:r>
          </a:p>
          <a:p>
            <a:pPr marL="268288" indent="-268288" algn="just">
              <a:lnSpc>
                <a:spcPct val="130000"/>
              </a:lnSpc>
              <a:spcAft>
                <a:spcPts val="600"/>
              </a:spcAft>
              <a:buFont typeface="Arial" pitchFamily="34" charset="0"/>
              <a:buChar char="•"/>
            </a:pPr>
            <a:r>
              <a:rPr lang="el-GR" sz="2000" dirty="0">
                <a:solidFill>
                  <a:prstClr val="white"/>
                </a:solidFill>
              </a:rPr>
              <a:t>Ειδικότερα, σε περιπτώσεις που η επένδυση πραγματοποιείται μέσω τραπεζικού δανεισμού, ο κάτοχος του φ/β σε πολλές περιπτώσεις θα πρέπει να πληρώσει από άλλα ίδια εισοδήματα προκειμένου να εξυπηρετήσει τις υποχρεώσεις του.</a:t>
            </a:r>
          </a:p>
          <a:p>
            <a:pPr marL="268288" indent="-268288" algn="just">
              <a:lnSpc>
                <a:spcPct val="130000"/>
              </a:lnSpc>
              <a:spcAft>
                <a:spcPts val="600"/>
              </a:spcAft>
              <a:buFont typeface="Arial" pitchFamily="34" charset="0"/>
              <a:buChar char="•"/>
            </a:pPr>
            <a:r>
              <a:rPr lang="el-GR" sz="2000" dirty="0">
                <a:solidFill>
                  <a:prstClr val="white"/>
                </a:solidFill>
              </a:rPr>
              <a:t>Η εκ των υστέρων αλλαγή των όρων πρακτικά </a:t>
            </a:r>
            <a:r>
              <a:rPr lang="el-GR" sz="2000" dirty="0">
                <a:solidFill>
                  <a:srgbClr val="FFC000"/>
                </a:solidFill>
              </a:rPr>
              <a:t>«παγίδευσε» </a:t>
            </a:r>
            <a:r>
              <a:rPr lang="el-GR" sz="2000" dirty="0">
                <a:solidFill>
                  <a:prstClr val="white"/>
                </a:solidFill>
              </a:rPr>
              <a:t>σε μια επένδυση μικροεπενδυτές, με την έννοια ότι δεν μπορούν να μεταβάλλουν την απόφασή τους με βάση τα νέα δεδομένα. </a:t>
            </a:r>
          </a:p>
        </p:txBody>
      </p:sp>
    </p:spTree>
    <p:extLst>
      <p:ext uri="{BB962C8B-B14F-4D97-AF65-F5344CB8AC3E}">
        <p14:creationId xmlns:p14="http://schemas.microsoft.com/office/powerpoint/2010/main" val="2664015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5388" y="373160"/>
            <a:ext cx="6893299" cy="892552"/>
          </a:xfrm>
          <a:prstGeom prst="rect">
            <a:avLst/>
          </a:prstGeom>
          <a:noFill/>
        </p:spPr>
        <p:txBody>
          <a:bodyPr wrap="square" rtlCol="0">
            <a:spAutoFit/>
          </a:bodyPr>
          <a:lstStyle/>
          <a:p>
            <a:pPr algn="just"/>
            <a:r>
              <a:rPr lang="el-GR" sz="2600" dirty="0">
                <a:solidFill>
                  <a:srgbClr val="FFC000"/>
                </a:solidFill>
              </a:rPr>
              <a:t>Η «οριζόντια» μείωση στις εγγυημένες τιμές των ΑΠΕ πλήττει ιδιαίτερα τους μικροεπενδυτές</a:t>
            </a:r>
            <a:endParaRPr lang="el-GR" sz="2600" dirty="0">
              <a:solidFill>
                <a:srgbClr val="FFC000"/>
              </a:solidFill>
            </a:endParaRPr>
          </a:p>
        </p:txBody>
      </p:sp>
      <p:sp>
        <p:nvSpPr>
          <p:cNvPr id="4" name="Rectangle 3"/>
          <p:cNvSpPr/>
          <p:nvPr/>
        </p:nvSpPr>
        <p:spPr>
          <a:xfrm>
            <a:off x="505388" y="1413630"/>
            <a:ext cx="7683871" cy="4538165"/>
          </a:xfrm>
          <a:prstGeom prst="rect">
            <a:avLst/>
          </a:prstGeom>
        </p:spPr>
        <p:txBody>
          <a:bodyPr wrap="square">
            <a:spAutoFit/>
          </a:bodyPr>
          <a:lstStyle/>
          <a:p>
            <a:pPr marL="214308" indent="-214308" algn="just">
              <a:lnSpc>
                <a:spcPct val="130000"/>
              </a:lnSpc>
              <a:spcAft>
                <a:spcPts val="600"/>
              </a:spcAft>
              <a:buFont typeface="Arial" pitchFamily="34" charset="0"/>
              <a:buChar char="•"/>
            </a:pPr>
            <a:r>
              <a:rPr lang="el-GR" sz="2000" dirty="0">
                <a:solidFill>
                  <a:prstClr val="white"/>
                </a:solidFill>
              </a:rPr>
              <a:t>Η απώλεια εισοδήματος επηρεάζει πολύ περισσότερο ένα νοικοκυριό χαμηλού εισοδήματος απ’ ότι ένα νοικοκυριό υψηλού εισοδήματος. Κάθε ευρώ που χάνεται από νοικοκυριά χαμηλού εισοδήματος «πονάει» περισσότερο από  απώλεια ενός ευρώ πλούσιων νοικοκυριών.</a:t>
            </a:r>
          </a:p>
          <a:p>
            <a:pPr marL="214308" indent="-214308" algn="just">
              <a:lnSpc>
                <a:spcPct val="130000"/>
              </a:lnSpc>
              <a:spcAft>
                <a:spcPts val="600"/>
              </a:spcAft>
              <a:buFont typeface="Arial" pitchFamily="34" charset="0"/>
              <a:buChar char="•"/>
            </a:pPr>
            <a:r>
              <a:rPr lang="el-GR" sz="2000" dirty="0">
                <a:solidFill>
                  <a:prstClr val="white"/>
                </a:solidFill>
              </a:rPr>
              <a:t>Επίσης, ένα </a:t>
            </a:r>
            <a:r>
              <a:rPr lang="el-GR" sz="2000" dirty="0">
                <a:solidFill>
                  <a:prstClr val="white"/>
                </a:solidFill>
              </a:rPr>
              <a:t>νοικοκυριό χαμηλού εισοδήματος θα προτιμούσε να διαθέσει τα χρήματα στην τρέχουσα κατανάλωση αντί να τα αποταμιεύσει ή να τα </a:t>
            </a:r>
            <a:r>
              <a:rPr lang="el-GR" sz="2000" dirty="0">
                <a:solidFill>
                  <a:prstClr val="white"/>
                </a:solidFill>
              </a:rPr>
              <a:t>επενδύσει, αν γνώριζε ότι η απόδοση τελικά θα ήταν η τρέχουσα. Πολύ περισσότερο που τα </a:t>
            </a:r>
            <a:r>
              <a:rPr lang="el-GR" sz="2000" dirty="0">
                <a:solidFill>
                  <a:prstClr val="white"/>
                </a:solidFill>
              </a:rPr>
              <a:t>νοικοκυριά χαμηλού εισοδήματος </a:t>
            </a:r>
            <a:r>
              <a:rPr lang="el-GR" sz="2000" dirty="0">
                <a:solidFill>
                  <a:prstClr val="white"/>
                </a:solidFill>
              </a:rPr>
              <a:t>είναι περισσότερο επιφυλακτικά στον </a:t>
            </a:r>
            <a:r>
              <a:rPr lang="el-GR" sz="2000" dirty="0">
                <a:solidFill>
                  <a:prstClr val="white"/>
                </a:solidFill>
              </a:rPr>
              <a:t>κίνδυνο, σε σύγκριση με τα νοικοκυριά υψηλού εισοδήματος. </a:t>
            </a:r>
            <a:endParaRPr lang="el-GR" sz="2000" dirty="0">
              <a:solidFill>
                <a:prstClr val="white"/>
              </a:solidFill>
            </a:endParaRPr>
          </a:p>
        </p:txBody>
      </p:sp>
    </p:spTree>
    <p:extLst>
      <p:ext uri="{BB962C8B-B14F-4D97-AF65-F5344CB8AC3E}">
        <p14:creationId xmlns:p14="http://schemas.microsoft.com/office/powerpoint/2010/main" val="2264358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143" y="184902"/>
            <a:ext cx="7501963" cy="892552"/>
          </a:xfrm>
          <a:prstGeom prst="rect">
            <a:avLst/>
          </a:prstGeom>
          <a:noFill/>
        </p:spPr>
        <p:txBody>
          <a:bodyPr wrap="square" rtlCol="0">
            <a:spAutoFit/>
          </a:bodyPr>
          <a:lstStyle/>
          <a:p>
            <a:pPr algn="just"/>
            <a:r>
              <a:rPr lang="el-GR" sz="2600" dirty="0">
                <a:solidFill>
                  <a:srgbClr val="FFC000"/>
                </a:solidFill>
              </a:rPr>
              <a:t>Αποτίμηση περιβαλλοντικών και κοινωνικών ωφελειών από τα φ/β στέγης (</a:t>
            </a:r>
            <a:r>
              <a:rPr lang="el-GR" sz="2600" dirty="0" err="1">
                <a:solidFill>
                  <a:srgbClr val="FFC000"/>
                </a:solidFill>
              </a:rPr>
              <a:t>εξωτερικότητες</a:t>
            </a:r>
            <a:r>
              <a:rPr lang="el-GR" sz="2600" dirty="0">
                <a:solidFill>
                  <a:srgbClr val="FFC000"/>
                </a:solidFill>
              </a:rPr>
              <a:t>)</a:t>
            </a:r>
            <a:endParaRPr lang="el-GR" sz="2600" dirty="0">
              <a:solidFill>
                <a:srgbClr val="FFC000"/>
              </a:solidFill>
            </a:endParaRPr>
          </a:p>
        </p:txBody>
      </p:sp>
      <p:sp>
        <p:nvSpPr>
          <p:cNvPr id="4" name="Rectangle 3"/>
          <p:cNvSpPr/>
          <p:nvPr/>
        </p:nvSpPr>
        <p:spPr>
          <a:xfrm>
            <a:off x="472143" y="1224151"/>
            <a:ext cx="8510492" cy="5415329"/>
          </a:xfrm>
          <a:prstGeom prst="rect">
            <a:avLst/>
          </a:prstGeom>
        </p:spPr>
        <p:txBody>
          <a:bodyPr wrap="square">
            <a:spAutoFit/>
          </a:bodyPr>
          <a:lstStyle/>
          <a:p>
            <a:pPr algn="just">
              <a:lnSpc>
                <a:spcPct val="130000"/>
              </a:lnSpc>
              <a:spcAft>
                <a:spcPts val="600"/>
              </a:spcAft>
            </a:pPr>
            <a:r>
              <a:rPr lang="el-GR" sz="2000" dirty="0">
                <a:solidFill>
                  <a:prstClr val="white"/>
                </a:solidFill>
              </a:rPr>
              <a:t>Πραγματοποιήθηκε οικονομική αποτίμηση των σημαντικότερων ωφελειών από την εγκατάσταση οικιακών φ/β συστημάτων με έτος βάσης το 2014. </a:t>
            </a:r>
          </a:p>
          <a:p>
            <a:pPr marL="203592" indent="-203592" algn="just">
              <a:lnSpc>
                <a:spcPct val="130000"/>
              </a:lnSpc>
              <a:spcAft>
                <a:spcPts val="600"/>
              </a:spcAft>
              <a:buFont typeface="Arial" pitchFamily="34" charset="0"/>
              <a:buChar char="•"/>
            </a:pPr>
            <a:r>
              <a:rPr lang="el-GR" sz="2000" dirty="0">
                <a:solidFill>
                  <a:prstClr val="white"/>
                </a:solidFill>
              </a:rPr>
              <a:t>Η περιβαλλοντική οικονομία μπορεί να αποτελέσει ένα ιδιαίτερα σημαντικό εργαλείο σε θέματα λήψης αποφάσεων, καθώς, όπως αναφέρεται χαρακτηριστικά, η έλλειψη της οικονομικής αποτίμησης των περιβαλλοντικών συνιστωσών ενός προβλήματος στο πλαίσιο μιας ολοκληρωμένης προσέγγισης σημαίνει «ότι αγνοείται παντελώς η αξία που κρύβει το περιβάλλον για το κοινωνικό σύνολο» (</a:t>
            </a:r>
            <a:r>
              <a:rPr lang="el-GR" sz="2000" dirty="0" err="1">
                <a:solidFill>
                  <a:prstClr val="white"/>
                </a:solidFill>
              </a:rPr>
              <a:t>Turner</a:t>
            </a:r>
            <a:r>
              <a:rPr lang="el-GR" sz="2000" dirty="0">
                <a:solidFill>
                  <a:prstClr val="white"/>
                </a:solidFill>
              </a:rPr>
              <a:t> </a:t>
            </a:r>
            <a:r>
              <a:rPr lang="el-GR" sz="2000" dirty="0" err="1">
                <a:solidFill>
                  <a:prstClr val="white"/>
                </a:solidFill>
              </a:rPr>
              <a:t>et</a:t>
            </a:r>
            <a:r>
              <a:rPr lang="el-GR" sz="2000" dirty="0">
                <a:solidFill>
                  <a:prstClr val="white"/>
                </a:solidFill>
              </a:rPr>
              <a:t> </a:t>
            </a:r>
            <a:r>
              <a:rPr lang="el-GR" sz="2000" dirty="0" err="1">
                <a:solidFill>
                  <a:prstClr val="white"/>
                </a:solidFill>
              </a:rPr>
              <a:t>al</a:t>
            </a:r>
            <a:r>
              <a:rPr lang="el-GR" sz="2000" dirty="0">
                <a:solidFill>
                  <a:prstClr val="white"/>
                </a:solidFill>
              </a:rPr>
              <a:t>. 1994).</a:t>
            </a:r>
          </a:p>
          <a:p>
            <a:pPr marL="203592" indent="-203592" algn="just">
              <a:lnSpc>
                <a:spcPct val="130000"/>
              </a:lnSpc>
              <a:spcAft>
                <a:spcPts val="600"/>
              </a:spcAft>
              <a:buFont typeface="Arial" pitchFamily="34" charset="0"/>
              <a:buChar char="•"/>
            </a:pPr>
            <a:r>
              <a:rPr lang="el-GR" sz="2000" dirty="0">
                <a:solidFill>
                  <a:prstClr val="white"/>
                </a:solidFill>
              </a:rPr>
              <a:t>Έμφαση δίνεται σε αποτελέσματα που μπορούν να παραχθούν με σημαντικό βαθμό αξιοπιστίας. Αυτό δε σημαίνει ότι το όφελος από άλλες θετικές </a:t>
            </a:r>
            <a:r>
              <a:rPr lang="el-GR" sz="2000" dirty="0" err="1">
                <a:solidFill>
                  <a:prstClr val="white"/>
                </a:solidFill>
              </a:rPr>
              <a:t>εξωτερικότητες</a:t>
            </a:r>
            <a:r>
              <a:rPr lang="el-GR" sz="2000" dirty="0">
                <a:solidFill>
                  <a:prstClr val="white"/>
                </a:solidFill>
              </a:rPr>
              <a:t> των οικιακών φ/β που αναφέρθηκαν αλλά δεν αποτιμώνται συγκεκριμένα είναι μικρό, αλλά ότι δεν υπάρχει δυνατότητα οικονομικής αποτίμησης με μικρό περιθώριο σφάλματος.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2612" y="534524"/>
            <a:ext cx="7001646" cy="492443"/>
          </a:xfrm>
          <a:prstGeom prst="rect">
            <a:avLst/>
          </a:prstGeom>
          <a:noFill/>
        </p:spPr>
        <p:txBody>
          <a:bodyPr wrap="square" rtlCol="0">
            <a:spAutoFit/>
          </a:bodyPr>
          <a:lstStyle/>
          <a:p>
            <a:r>
              <a:rPr lang="el-GR" sz="2600" dirty="0">
                <a:solidFill>
                  <a:srgbClr val="FFC000"/>
                </a:solidFill>
              </a:rPr>
              <a:t>Αντικείμενο του Ερευνητικού Προγράμματος</a:t>
            </a:r>
          </a:p>
        </p:txBody>
      </p:sp>
      <p:sp>
        <p:nvSpPr>
          <p:cNvPr id="3" name="TextBox 2"/>
          <p:cNvSpPr txBox="1"/>
          <p:nvPr/>
        </p:nvSpPr>
        <p:spPr>
          <a:xfrm>
            <a:off x="452612" y="1188051"/>
            <a:ext cx="8153506" cy="4878259"/>
          </a:xfrm>
          <a:prstGeom prst="rect">
            <a:avLst/>
          </a:prstGeom>
          <a:noFill/>
        </p:spPr>
        <p:txBody>
          <a:bodyPr wrap="square" rtlCol="0">
            <a:spAutoFit/>
          </a:bodyPr>
          <a:lstStyle/>
          <a:p>
            <a:pPr algn="just">
              <a:lnSpc>
                <a:spcPct val="130000"/>
              </a:lnSpc>
              <a:spcAft>
                <a:spcPts val="600"/>
              </a:spcAft>
            </a:pPr>
            <a:r>
              <a:rPr lang="el-GR" sz="2000" dirty="0">
                <a:solidFill>
                  <a:schemeClr val="bg1">
                    <a:lumMod val="95000"/>
                  </a:schemeClr>
                </a:solidFill>
              </a:rPr>
              <a:t>Αντικείμενο αποτελεί η διερεύνηση και η αποτίμηση της κοινωνικής ωφελιμότητας (</a:t>
            </a:r>
            <a:r>
              <a:rPr lang="el-GR" sz="2000" dirty="0" err="1">
                <a:solidFill>
                  <a:schemeClr val="bg1">
                    <a:lumMod val="95000"/>
                  </a:schemeClr>
                </a:solidFill>
              </a:rPr>
              <a:t>εξωτερικότητες</a:t>
            </a:r>
            <a:r>
              <a:rPr lang="el-GR" sz="2000" dirty="0">
                <a:solidFill>
                  <a:schemeClr val="bg1">
                    <a:lumMod val="95000"/>
                  </a:schemeClr>
                </a:solidFill>
              </a:rPr>
              <a:t>) των φ/β εγκαταστάσεων στέγης.</a:t>
            </a:r>
          </a:p>
          <a:p>
            <a:pPr algn="just">
              <a:lnSpc>
                <a:spcPct val="130000"/>
              </a:lnSpc>
              <a:spcAft>
                <a:spcPts val="600"/>
              </a:spcAft>
            </a:pPr>
            <a:r>
              <a:rPr lang="el-GR" sz="2000" dirty="0">
                <a:solidFill>
                  <a:schemeClr val="bg1">
                    <a:lumMod val="95000"/>
                  </a:schemeClr>
                </a:solidFill>
              </a:rPr>
              <a:t>Πιο συγκεκριμένα:</a:t>
            </a:r>
          </a:p>
          <a:p>
            <a:pPr marL="268288" indent="-268288" algn="just">
              <a:lnSpc>
                <a:spcPct val="130000"/>
              </a:lnSpc>
              <a:spcAft>
                <a:spcPts val="600"/>
              </a:spcAft>
              <a:buFont typeface="Arial" pitchFamily="34" charset="0"/>
              <a:buChar char="•"/>
            </a:pPr>
            <a:r>
              <a:rPr lang="el-GR" sz="2000" dirty="0">
                <a:solidFill>
                  <a:schemeClr val="bg1">
                    <a:lumMod val="95000"/>
                  </a:schemeClr>
                </a:solidFill>
              </a:rPr>
              <a:t>Αξιολογείται το θεσμικό πλαίσιο της ελληνικής αγοράς των ΑΠΕ με έμφαση στον τομέα των οικιακών φ/β </a:t>
            </a:r>
          </a:p>
          <a:p>
            <a:pPr marL="268288" indent="-268288" algn="just">
              <a:lnSpc>
                <a:spcPct val="130000"/>
              </a:lnSpc>
              <a:spcAft>
                <a:spcPts val="600"/>
              </a:spcAft>
              <a:buFont typeface="Arial" pitchFamily="34" charset="0"/>
              <a:buChar char="•"/>
            </a:pPr>
            <a:r>
              <a:rPr lang="el-GR" sz="2000" dirty="0">
                <a:solidFill>
                  <a:schemeClr val="bg1">
                    <a:lumMod val="95000"/>
                  </a:schemeClr>
                </a:solidFill>
              </a:rPr>
              <a:t>Εξετάζονται οι αιτίες που οδήγησαν στη δημιουργία του ελλείμματος του Ειδικού Λογαριασμού. </a:t>
            </a:r>
          </a:p>
          <a:p>
            <a:pPr marL="268288" indent="-268288" algn="just">
              <a:lnSpc>
                <a:spcPct val="130000"/>
              </a:lnSpc>
              <a:spcAft>
                <a:spcPts val="600"/>
              </a:spcAft>
              <a:buFont typeface="Arial" pitchFamily="34" charset="0"/>
              <a:buChar char="•"/>
            </a:pPr>
            <a:r>
              <a:rPr lang="el-GR" sz="2000" dirty="0">
                <a:solidFill>
                  <a:schemeClr val="bg1">
                    <a:lumMod val="95000"/>
                  </a:schemeClr>
                </a:solidFill>
              </a:rPr>
              <a:t>Αξιολογείται η οικονομική βιωσιμότητα τυπικών φ/β εγκαταστάσεων και αποτιμώνται οι επιπτώσεις της μείωσης των εγγυημένων τιμών. </a:t>
            </a:r>
          </a:p>
          <a:p>
            <a:pPr marL="268288" indent="-268288" algn="just">
              <a:lnSpc>
                <a:spcPct val="130000"/>
              </a:lnSpc>
              <a:spcAft>
                <a:spcPts val="600"/>
              </a:spcAft>
              <a:buFont typeface="Arial" pitchFamily="34" charset="0"/>
              <a:buChar char="•"/>
            </a:pPr>
            <a:r>
              <a:rPr lang="el-GR" sz="2000" dirty="0">
                <a:solidFill>
                  <a:schemeClr val="bg1">
                    <a:lumMod val="95000"/>
                  </a:schemeClr>
                </a:solidFill>
              </a:rPr>
              <a:t>Καταγράφονται και αποτιμώνται οικονομικά οι </a:t>
            </a:r>
            <a:r>
              <a:rPr lang="el-GR" sz="2000" dirty="0" err="1">
                <a:solidFill>
                  <a:schemeClr val="bg1">
                    <a:lumMod val="95000"/>
                  </a:schemeClr>
                </a:solidFill>
              </a:rPr>
              <a:t>εξωτερικότητες</a:t>
            </a:r>
            <a:r>
              <a:rPr lang="el-GR" sz="2000" dirty="0">
                <a:solidFill>
                  <a:schemeClr val="bg1">
                    <a:lumMod val="95000"/>
                  </a:schemeClr>
                </a:solidFill>
              </a:rPr>
              <a:t> που σχετίζονται με τις οικιακές φ/β εγκαταστάσεις.</a:t>
            </a:r>
          </a:p>
        </p:txBody>
      </p:sp>
    </p:spTree>
    <p:extLst>
      <p:ext uri="{BB962C8B-B14F-4D97-AF65-F5344CB8AC3E}">
        <p14:creationId xmlns:p14="http://schemas.microsoft.com/office/powerpoint/2010/main" val="2278460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284" y="453841"/>
            <a:ext cx="8727140" cy="492443"/>
          </a:xfrm>
          <a:prstGeom prst="rect">
            <a:avLst/>
          </a:prstGeom>
          <a:noFill/>
        </p:spPr>
        <p:txBody>
          <a:bodyPr wrap="square" rtlCol="0">
            <a:spAutoFit/>
          </a:bodyPr>
          <a:lstStyle/>
          <a:p>
            <a:r>
              <a:rPr lang="el-GR" sz="2600" dirty="0">
                <a:solidFill>
                  <a:srgbClr val="FFC000"/>
                </a:solidFill>
              </a:rPr>
              <a:t>Όφελος από τη μείωση των εκπομπών CO</a:t>
            </a:r>
            <a:r>
              <a:rPr lang="el-GR" sz="2600" baseline="-25000" dirty="0">
                <a:solidFill>
                  <a:srgbClr val="FFC000"/>
                </a:solidFill>
              </a:rPr>
              <a:t>2</a:t>
            </a:r>
            <a:r>
              <a:rPr lang="el-GR" sz="2600" dirty="0">
                <a:solidFill>
                  <a:srgbClr val="FFC000"/>
                </a:solidFill>
              </a:rPr>
              <a:t>, NO</a:t>
            </a:r>
            <a:r>
              <a:rPr lang="el-GR" sz="2600" baseline="-25000" dirty="0">
                <a:solidFill>
                  <a:srgbClr val="FFC000"/>
                </a:solidFill>
              </a:rPr>
              <a:t>x</a:t>
            </a:r>
            <a:r>
              <a:rPr lang="el-GR" sz="2600" dirty="0">
                <a:solidFill>
                  <a:srgbClr val="FFC000"/>
                </a:solidFill>
              </a:rPr>
              <a:t>, </a:t>
            </a:r>
            <a:r>
              <a:rPr lang="el-GR" sz="2600" dirty="0">
                <a:solidFill>
                  <a:srgbClr val="FFC000"/>
                </a:solidFill>
              </a:rPr>
              <a:t>PM2.5 </a:t>
            </a:r>
            <a:r>
              <a:rPr lang="el-GR" sz="2600" dirty="0">
                <a:solidFill>
                  <a:srgbClr val="FFC000"/>
                </a:solidFill>
              </a:rPr>
              <a:t>και SO</a:t>
            </a:r>
            <a:r>
              <a:rPr lang="el-GR" sz="2600" baseline="-25000" dirty="0">
                <a:solidFill>
                  <a:srgbClr val="FFC000"/>
                </a:solidFill>
              </a:rPr>
              <a:t>2</a:t>
            </a:r>
          </a:p>
        </p:txBody>
      </p:sp>
      <p:sp>
        <p:nvSpPr>
          <p:cNvPr id="4" name="Rectangle 3"/>
          <p:cNvSpPr/>
          <p:nvPr/>
        </p:nvSpPr>
        <p:spPr>
          <a:xfrm>
            <a:off x="309283" y="1113369"/>
            <a:ext cx="8216151" cy="3600986"/>
          </a:xfrm>
          <a:prstGeom prst="rect">
            <a:avLst/>
          </a:prstGeom>
        </p:spPr>
        <p:txBody>
          <a:bodyPr wrap="square">
            <a:spAutoFit/>
          </a:bodyPr>
          <a:lstStyle/>
          <a:p>
            <a:pPr algn="just">
              <a:lnSpc>
                <a:spcPct val="130000"/>
              </a:lnSpc>
              <a:spcAft>
                <a:spcPts val="600"/>
              </a:spcAft>
            </a:pPr>
            <a:r>
              <a:rPr lang="el-GR" sz="2000" u="sng" dirty="0">
                <a:solidFill>
                  <a:schemeClr val="bg1"/>
                </a:solidFill>
              </a:rPr>
              <a:t>Μέθοδος της απλής κατανομής μονάδων (Simple Dispatch)</a:t>
            </a:r>
          </a:p>
          <a:p>
            <a:pPr algn="just">
              <a:lnSpc>
                <a:spcPct val="130000"/>
              </a:lnSpc>
              <a:spcAft>
                <a:spcPts val="600"/>
              </a:spcAft>
            </a:pPr>
            <a:r>
              <a:rPr lang="el-GR" sz="2000" dirty="0">
                <a:solidFill>
                  <a:prstClr val="white"/>
                </a:solidFill>
              </a:rPr>
              <a:t>Mεσοσταθμικοί </a:t>
            </a:r>
            <a:r>
              <a:rPr lang="el-GR" sz="2000" dirty="0">
                <a:solidFill>
                  <a:prstClr val="white"/>
                </a:solidFill>
              </a:rPr>
              <a:t>συντελεστές εκπομπών, για κάθε έναν από τους τέσσερις υπό εξέταση αέριους ρύπους ανά τύπο μονάδας  στο Διασυνδεδεμένο Σύστημα. </a:t>
            </a:r>
          </a:p>
          <a:p>
            <a:pPr algn="just">
              <a:lnSpc>
                <a:spcPct val="130000"/>
              </a:lnSpc>
              <a:spcAft>
                <a:spcPts val="600"/>
              </a:spcAft>
            </a:pPr>
            <a:r>
              <a:rPr lang="el-GR" sz="2000" dirty="0">
                <a:solidFill>
                  <a:prstClr val="white"/>
                </a:solidFill>
              </a:rPr>
              <a:t>Κοινωνικό </a:t>
            </a:r>
            <a:r>
              <a:rPr lang="el-GR" sz="2000" dirty="0">
                <a:solidFill>
                  <a:prstClr val="white"/>
                </a:solidFill>
              </a:rPr>
              <a:t>Κόστος Εκπομπών</a:t>
            </a:r>
          </a:p>
          <a:p>
            <a:pPr algn="just">
              <a:lnSpc>
                <a:spcPct val="130000"/>
              </a:lnSpc>
              <a:spcAft>
                <a:spcPts val="600"/>
              </a:spcAft>
            </a:pPr>
            <a:r>
              <a:rPr lang="el-GR" sz="2000" dirty="0">
                <a:solidFill>
                  <a:prstClr val="white"/>
                </a:solidFill>
              </a:rPr>
              <a:t>NOx :  3.221 €/</a:t>
            </a:r>
            <a:r>
              <a:rPr lang="el-GR" sz="2000" dirty="0">
                <a:solidFill>
                  <a:prstClr val="white"/>
                </a:solidFill>
              </a:rPr>
              <a:t>tn, SO2 </a:t>
            </a:r>
            <a:r>
              <a:rPr lang="el-GR" sz="2000" dirty="0">
                <a:solidFill>
                  <a:prstClr val="white"/>
                </a:solidFill>
              </a:rPr>
              <a:t>: 6.596 €/</a:t>
            </a:r>
            <a:r>
              <a:rPr lang="el-GR" sz="2000" dirty="0">
                <a:solidFill>
                  <a:prstClr val="white"/>
                </a:solidFill>
              </a:rPr>
              <a:t>tn, PM2.5 </a:t>
            </a:r>
            <a:r>
              <a:rPr lang="el-GR" sz="2000" dirty="0">
                <a:solidFill>
                  <a:prstClr val="white"/>
                </a:solidFill>
              </a:rPr>
              <a:t>: 9.885 €/</a:t>
            </a:r>
            <a:r>
              <a:rPr lang="el-GR" sz="2000" dirty="0">
                <a:solidFill>
                  <a:prstClr val="white"/>
                </a:solidFill>
              </a:rPr>
              <a:t>tn, CO2 : 41,7 </a:t>
            </a:r>
            <a:r>
              <a:rPr lang="el-GR" sz="2000" dirty="0">
                <a:solidFill>
                  <a:prstClr val="white"/>
                </a:solidFill>
              </a:rPr>
              <a:t>- 103 €/</a:t>
            </a:r>
            <a:r>
              <a:rPr lang="el-GR" sz="2000" dirty="0" err="1">
                <a:solidFill>
                  <a:prstClr val="white"/>
                </a:solidFill>
              </a:rPr>
              <a:t>tn</a:t>
            </a:r>
            <a:r>
              <a:rPr lang="el-GR" sz="2000" dirty="0">
                <a:solidFill>
                  <a:prstClr val="white"/>
                </a:solidFill>
              </a:rPr>
              <a:t> </a:t>
            </a:r>
          </a:p>
          <a:p>
            <a:pPr algn="just">
              <a:lnSpc>
                <a:spcPct val="130000"/>
              </a:lnSpc>
              <a:spcAft>
                <a:spcPts val="600"/>
              </a:spcAft>
            </a:pPr>
            <a:r>
              <a:rPr lang="el-GR" sz="2000" dirty="0">
                <a:solidFill>
                  <a:srgbClr val="FFC000"/>
                </a:solidFill>
              </a:rPr>
              <a:t>Το όφελος που προκύπτει ανά παραγόμενη MWh από τις οικιακές φ/β εγκαταστάσεις κυμαίνεται μεταξύ 44,9 και 95,8 €/MWh.</a:t>
            </a:r>
          </a:p>
        </p:txBody>
      </p:sp>
    </p:spTree>
    <p:extLst>
      <p:ext uri="{BB962C8B-B14F-4D97-AF65-F5344CB8AC3E}">
        <p14:creationId xmlns:p14="http://schemas.microsoft.com/office/powerpoint/2010/main" val="3880635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8444" y="1193055"/>
            <a:ext cx="6444503" cy="892552"/>
          </a:xfrm>
          <a:prstGeom prst="rect">
            <a:avLst/>
          </a:prstGeom>
          <a:noFill/>
        </p:spPr>
        <p:txBody>
          <a:bodyPr wrap="square" rtlCol="0">
            <a:spAutoFit/>
          </a:bodyPr>
          <a:lstStyle/>
          <a:p>
            <a:pPr algn="just"/>
            <a:r>
              <a:rPr lang="el-GR" sz="2600" dirty="0">
                <a:solidFill>
                  <a:srgbClr val="FFC000"/>
                </a:solidFill>
              </a:rPr>
              <a:t>Όφελος από τη μείωση των ποσοτήτων νερού ψύξης για τις ανάγκες των θερμικών μονάδων</a:t>
            </a:r>
          </a:p>
        </p:txBody>
      </p:sp>
      <p:sp>
        <p:nvSpPr>
          <p:cNvPr id="4" name="Rectangle 3"/>
          <p:cNvSpPr/>
          <p:nvPr/>
        </p:nvSpPr>
        <p:spPr>
          <a:xfrm>
            <a:off x="1386543" y="2117042"/>
            <a:ext cx="6406404" cy="1260345"/>
          </a:xfrm>
          <a:prstGeom prst="rect">
            <a:avLst/>
          </a:prstGeom>
        </p:spPr>
        <p:txBody>
          <a:bodyPr wrap="square">
            <a:spAutoFit/>
          </a:bodyPr>
          <a:lstStyle/>
          <a:p>
            <a:pPr algn="just">
              <a:lnSpc>
                <a:spcPct val="130000"/>
              </a:lnSpc>
              <a:spcAft>
                <a:spcPts val="600"/>
              </a:spcAft>
            </a:pPr>
            <a:r>
              <a:rPr lang="el-GR" sz="2000" dirty="0">
                <a:solidFill>
                  <a:prstClr val="white"/>
                </a:solidFill>
              </a:rPr>
              <a:t>Υπολογίστηκε ότι το καταναλισκόμενο νερό ανέρχεται σε 1.819 </a:t>
            </a:r>
            <a:r>
              <a:rPr lang="el-GR" sz="2000" dirty="0" err="1">
                <a:solidFill>
                  <a:prstClr val="white"/>
                </a:solidFill>
              </a:rPr>
              <a:t>lt</a:t>
            </a:r>
            <a:r>
              <a:rPr lang="el-GR" sz="2000" dirty="0">
                <a:solidFill>
                  <a:prstClr val="white"/>
                </a:solidFill>
              </a:rPr>
              <a:t>/</a:t>
            </a:r>
            <a:r>
              <a:rPr lang="el-GR" sz="2000" dirty="0" err="1">
                <a:solidFill>
                  <a:prstClr val="white"/>
                </a:solidFill>
              </a:rPr>
              <a:t>MWh</a:t>
            </a:r>
            <a:r>
              <a:rPr lang="el-GR" sz="2000" dirty="0">
                <a:solidFill>
                  <a:prstClr val="white"/>
                </a:solidFill>
              </a:rPr>
              <a:t>, που αντιστοιχεί σε όφελος ανά </a:t>
            </a:r>
            <a:r>
              <a:rPr lang="el-GR" sz="2000" dirty="0">
                <a:solidFill>
                  <a:prstClr val="white"/>
                </a:solidFill>
              </a:rPr>
              <a:t>παραγόμενη MWh από τις οικιακές φ/β εγκαταστάσεις </a:t>
            </a:r>
            <a:r>
              <a:rPr lang="el-GR" sz="2000" dirty="0">
                <a:solidFill>
                  <a:prstClr val="white"/>
                </a:solidFill>
              </a:rPr>
              <a:t> </a:t>
            </a:r>
            <a:r>
              <a:rPr lang="el-GR" sz="2000" dirty="0">
                <a:solidFill>
                  <a:srgbClr val="FFC000"/>
                </a:solidFill>
              </a:rPr>
              <a:t>1,7 €/MWh</a:t>
            </a:r>
          </a:p>
        </p:txBody>
      </p:sp>
      <p:sp>
        <p:nvSpPr>
          <p:cNvPr id="5" name="TextBox 1"/>
          <p:cNvSpPr txBox="1"/>
          <p:nvPr/>
        </p:nvSpPr>
        <p:spPr>
          <a:xfrm>
            <a:off x="1386543" y="3828680"/>
            <a:ext cx="6444503" cy="892552"/>
          </a:xfrm>
          <a:prstGeom prst="rect">
            <a:avLst/>
          </a:prstGeom>
          <a:noFill/>
        </p:spPr>
        <p:txBody>
          <a:bodyPr wrap="square" rtlCol="0">
            <a:spAutoFit/>
          </a:bodyPr>
          <a:lstStyle/>
          <a:p>
            <a:r>
              <a:rPr lang="el-GR" sz="2600" dirty="0">
                <a:solidFill>
                  <a:srgbClr val="FFC000"/>
                </a:solidFill>
              </a:rPr>
              <a:t>Όφελος από τη μείωση των απωλειών στο σύστημα μεταφοράς και διανομής</a:t>
            </a:r>
          </a:p>
        </p:txBody>
      </p:sp>
      <p:sp>
        <p:nvSpPr>
          <p:cNvPr id="6" name="5 - Ορθογώνιο"/>
          <p:cNvSpPr/>
          <p:nvPr/>
        </p:nvSpPr>
        <p:spPr>
          <a:xfrm>
            <a:off x="1460499" y="4822920"/>
            <a:ext cx="6000750" cy="1260345"/>
          </a:xfrm>
          <a:prstGeom prst="rect">
            <a:avLst/>
          </a:prstGeom>
        </p:spPr>
        <p:txBody>
          <a:bodyPr wrap="square">
            <a:spAutoFit/>
          </a:bodyPr>
          <a:lstStyle/>
          <a:p>
            <a:pPr algn="just">
              <a:lnSpc>
                <a:spcPct val="130000"/>
              </a:lnSpc>
              <a:spcAft>
                <a:spcPts val="600"/>
              </a:spcAft>
            </a:pPr>
            <a:r>
              <a:rPr lang="el-GR" sz="2000" dirty="0">
                <a:solidFill>
                  <a:prstClr val="white"/>
                </a:solidFill>
              </a:rPr>
              <a:t>Υπολογίστηκε ότι ο μέσος συντελεστής απωλειών μεταφοράς και διανομής για το 2014 είναι </a:t>
            </a:r>
            <a:r>
              <a:rPr lang="el-GR" sz="2000" dirty="0">
                <a:solidFill>
                  <a:srgbClr val="FFC000"/>
                </a:solidFill>
              </a:rPr>
              <a:t>5,9%</a:t>
            </a:r>
            <a:r>
              <a:rPr lang="el-GR" sz="2000" dirty="0">
                <a:solidFill>
                  <a:prstClr val="white"/>
                </a:solidFill>
              </a:rPr>
              <a:t>. Άρα το όφελος ανά παραγόμενη </a:t>
            </a:r>
            <a:r>
              <a:rPr lang="el-GR" sz="2000" dirty="0" err="1">
                <a:solidFill>
                  <a:prstClr val="white"/>
                </a:solidFill>
              </a:rPr>
              <a:t>MWh</a:t>
            </a:r>
            <a:r>
              <a:rPr lang="el-GR" sz="2000" dirty="0">
                <a:solidFill>
                  <a:prstClr val="white"/>
                </a:solidFill>
              </a:rPr>
              <a:t> ισούται με </a:t>
            </a:r>
            <a:r>
              <a:rPr lang="el-GR" sz="2000" dirty="0">
                <a:solidFill>
                  <a:srgbClr val="FFC000"/>
                </a:solidFill>
              </a:rPr>
              <a:t>3,40 €/</a:t>
            </a:r>
            <a:r>
              <a:rPr lang="el-GR" sz="2000" dirty="0" err="1">
                <a:solidFill>
                  <a:srgbClr val="FFC000"/>
                </a:solidFill>
              </a:rPr>
              <a:t>ΜWh</a:t>
            </a:r>
            <a:r>
              <a:rPr lang="el-GR" sz="2000" dirty="0">
                <a:solidFill>
                  <a:prstClr val="white"/>
                </a:solidFill>
              </a:rPr>
              <a:t>.</a:t>
            </a:r>
            <a:endParaRPr lang="el-GR" sz="2000" dirty="0">
              <a:solidFill>
                <a:prstClr val="white"/>
              </a:solidFill>
            </a:endParaRPr>
          </a:p>
        </p:txBody>
      </p:sp>
    </p:spTree>
    <p:extLst>
      <p:ext uri="{BB962C8B-B14F-4D97-AF65-F5344CB8AC3E}">
        <p14:creationId xmlns:p14="http://schemas.microsoft.com/office/powerpoint/2010/main" val="3840008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1121" y="346264"/>
            <a:ext cx="6601758" cy="892552"/>
          </a:xfrm>
          <a:prstGeom prst="rect">
            <a:avLst/>
          </a:prstGeom>
          <a:noFill/>
        </p:spPr>
        <p:txBody>
          <a:bodyPr wrap="square" rtlCol="0">
            <a:spAutoFit/>
          </a:bodyPr>
          <a:lstStyle/>
          <a:p>
            <a:r>
              <a:rPr lang="el-GR" sz="2600" dirty="0">
                <a:solidFill>
                  <a:srgbClr val="FFC000"/>
                </a:solidFill>
              </a:rPr>
              <a:t>Όφελος από τη μείωση των απαιτήσεων διαθεσιμότητας ισχύος</a:t>
            </a:r>
          </a:p>
        </p:txBody>
      </p:sp>
      <p:sp>
        <p:nvSpPr>
          <p:cNvPr id="4" name="Rectangle 3"/>
          <p:cNvSpPr/>
          <p:nvPr/>
        </p:nvSpPr>
        <p:spPr>
          <a:xfrm>
            <a:off x="1271121" y="1222242"/>
            <a:ext cx="6111371" cy="2060564"/>
          </a:xfrm>
          <a:prstGeom prst="rect">
            <a:avLst/>
          </a:prstGeom>
        </p:spPr>
        <p:txBody>
          <a:bodyPr wrap="square">
            <a:spAutoFit/>
          </a:bodyPr>
          <a:lstStyle/>
          <a:p>
            <a:pPr algn="just">
              <a:lnSpc>
                <a:spcPct val="130000"/>
              </a:lnSpc>
              <a:spcAft>
                <a:spcPts val="600"/>
              </a:spcAft>
            </a:pPr>
            <a:r>
              <a:rPr lang="el-GR" sz="2000" dirty="0">
                <a:solidFill>
                  <a:prstClr val="white"/>
                </a:solidFill>
              </a:rPr>
              <a:t>Ο </a:t>
            </a:r>
            <a:r>
              <a:rPr lang="el-GR" sz="2000" dirty="0">
                <a:solidFill>
                  <a:prstClr val="white"/>
                </a:solidFill>
              </a:rPr>
              <a:t>συντελεστής εγγυημένης ισχύος για τις φ/β μονάδας </a:t>
            </a:r>
            <a:r>
              <a:rPr lang="el-GR" sz="2000" dirty="0">
                <a:solidFill>
                  <a:prstClr val="white"/>
                </a:solidFill>
              </a:rPr>
              <a:t>υπολογίστηκε περίπου </a:t>
            </a:r>
            <a:r>
              <a:rPr lang="el-GR" sz="2000" dirty="0">
                <a:solidFill>
                  <a:prstClr val="white"/>
                </a:solidFill>
              </a:rPr>
              <a:t>στο </a:t>
            </a:r>
            <a:r>
              <a:rPr lang="el-GR" sz="2000" dirty="0">
                <a:solidFill>
                  <a:srgbClr val="FFC000"/>
                </a:solidFill>
              </a:rPr>
              <a:t>27</a:t>
            </a:r>
            <a:r>
              <a:rPr lang="el-GR" sz="2000" dirty="0">
                <a:solidFill>
                  <a:srgbClr val="FFC000"/>
                </a:solidFill>
              </a:rPr>
              <a:t>%</a:t>
            </a:r>
            <a:r>
              <a:rPr lang="el-GR" sz="2000" dirty="0">
                <a:solidFill>
                  <a:prstClr val="white"/>
                </a:solidFill>
              </a:rPr>
              <a:t>. Επομένως η συμβολή των οικιακών φ/β στην αξιοπιστία του ηλεκτρικού συστήματος αποτιμάται για το 2014 μεταξύ </a:t>
            </a:r>
            <a:r>
              <a:rPr lang="el-GR" sz="2000" dirty="0">
                <a:solidFill>
                  <a:srgbClr val="FFC000"/>
                </a:solidFill>
              </a:rPr>
              <a:t>8,68 €/</a:t>
            </a:r>
            <a:r>
              <a:rPr lang="el-GR" sz="2000" dirty="0" err="1">
                <a:solidFill>
                  <a:srgbClr val="FFC000"/>
                </a:solidFill>
              </a:rPr>
              <a:t>MWh</a:t>
            </a:r>
            <a:r>
              <a:rPr lang="el-GR" sz="2000" dirty="0">
                <a:solidFill>
                  <a:prstClr val="white"/>
                </a:solidFill>
              </a:rPr>
              <a:t> και </a:t>
            </a:r>
            <a:r>
              <a:rPr lang="el-GR" sz="2000" dirty="0">
                <a:solidFill>
                  <a:srgbClr val="FFC000"/>
                </a:solidFill>
              </a:rPr>
              <a:t>10,8 €/</a:t>
            </a:r>
            <a:r>
              <a:rPr lang="el-GR" sz="2000" dirty="0" err="1">
                <a:solidFill>
                  <a:srgbClr val="FFC000"/>
                </a:solidFill>
              </a:rPr>
              <a:t>MWh</a:t>
            </a:r>
            <a:r>
              <a:rPr lang="el-GR" sz="2000" dirty="0">
                <a:solidFill>
                  <a:prstClr val="white"/>
                </a:solidFill>
              </a:rPr>
              <a:t>.</a:t>
            </a:r>
          </a:p>
        </p:txBody>
      </p:sp>
      <p:sp>
        <p:nvSpPr>
          <p:cNvPr id="5" name="TextBox 1"/>
          <p:cNvSpPr txBox="1"/>
          <p:nvPr/>
        </p:nvSpPr>
        <p:spPr>
          <a:xfrm>
            <a:off x="1271121" y="3675788"/>
            <a:ext cx="6444503" cy="892552"/>
          </a:xfrm>
          <a:prstGeom prst="rect">
            <a:avLst/>
          </a:prstGeom>
          <a:noFill/>
        </p:spPr>
        <p:txBody>
          <a:bodyPr wrap="square" rtlCol="0">
            <a:spAutoFit/>
          </a:bodyPr>
          <a:lstStyle/>
          <a:p>
            <a:r>
              <a:rPr lang="el-GR" sz="2600" dirty="0">
                <a:solidFill>
                  <a:srgbClr val="FFC000"/>
                </a:solidFill>
              </a:rPr>
              <a:t>Όφελος από τη δημιουργία θέσεων απασχόλησης</a:t>
            </a:r>
          </a:p>
        </p:txBody>
      </p:sp>
      <p:sp>
        <p:nvSpPr>
          <p:cNvPr id="7" name="6 - Ορθογώνιο"/>
          <p:cNvSpPr/>
          <p:nvPr/>
        </p:nvSpPr>
        <p:spPr>
          <a:xfrm>
            <a:off x="1271120" y="4675916"/>
            <a:ext cx="6111371" cy="1260345"/>
          </a:xfrm>
          <a:prstGeom prst="rect">
            <a:avLst/>
          </a:prstGeom>
        </p:spPr>
        <p:txBody>
          <a:bodyPr wrap="square">
            <a:spAutoFit/>
          </a:bodyPr>
          <a:lstStyle/>
          <a:p>
            <a:pPr algn="just">
              <a:lnSpc>
                <a:spcPct val="130000"/>
              </a:lnSpc>
              <a:spcAft>
                <a:spcPts val="600"/>
              </a:spcAft>
            </a:pPr>
            <a:r>
              <a:rPr lang="el-GR" sz="2000" dirty="0">
                <a:solidFill>
                  <a:prstClr val="white"/>
                </a:solidFill>
              </a:rPr>
              <a:t>Με βάση την έρευνα που πραγματοποιήθηκε υπολογίστηκε ότι τα οφέλη από τη δημιουργία νέων θέσεων εργασίας κυμαίνονται από </a:t>
            </a:r>
            <a:r>
              <a:rPr lang="el-GR" sz="2000" dirty="0">
                <a:solidFill>
                  <a:srgbClr val="FFC000"/>
                </a:solidFill>
              </a:rPr>
              <a:t>3,5</a:t>
            </a:r>
            <a:r>
              <a:rPr lang="el-GR" sz="2000" dirty="0">
                <a:solidFill>
                  <a:prstClr val="white"/>
                </a:solidFill>
              </a:rPr>
              <a:t> έως </a:t>
            </a:r>
            <a:r>
              <a:rPr lang="el-GR" sz="2000" dirty="0">
                <a:solidFill>
                  <a:srgbClr val="FFC000"/>
                </a:solidFill>
              </a:rPr>
              <a:t>9,6</a:t>
            </a:r>
            <a:r>
              <a:rPr lang="el-GR" sz="2000" dirty="0">
                <a:solidFill>
                  <a:prstClr val="white"/>
                </a:solidFill>
              </a:rPr>
              <a:t> €/</a:t>
            </a:r>
            <a:r>
              <a:rPr lang="el-GR" sz="2000" dirty="0" err="1">
                <a:solidFill>
                  <a:prstClr val="white"/>
                </a:solidFill>
              </a:rPr>
              <a:t>MWh</a:t>
            </a:r>
            <a:r>
              <a:rPr lang="el-GR" sz="2000" dirty="0">
                <a:solidFill>
                  <a:prstClr val="white"/>
                </a:solidFill>
              </a:rPr>
              <a:t>.</a:t>
            </a:r>
          </a:p>
        </p:txBody>
      </p:sp>
    </p:spTree>
    <p:extLst>
      <p:ext uri="{BB962C8B-B14F-4D97-AF65-F5344CB8AC3E}">
        <p14:creationId xmlns:p14="http://schemas.microsoft.com/office/powerpoint/2010/main" val="6884937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4793" y="1301007"/>
            <a:ext cx="6444503" cy="1292662"/>
          </a:xfrm>
          <a:prstGeom prst="rect">
            <a:avLst/>
          </a:prstGeom>
          <a:noFill/>
        </p:spPr>
        <p:txBody>
          <a:bodyPr wrap="square" rtlCol="0">
            <a:spAutoFit/>
          </a:bodyPr>
          <a:lstStyle/>
          <a:p>
            <a:r>
              <a:rPr lang="el-GR" sz="2600" dirty="0">
                <a:solidFill>
                  <a:srgbClr val="FFC000"/>
                </a:solidFill>
              </a:rPr>
              <a:t>Όφελος από τη μείωση της χρήσης εγχώριων και εισαγόμενων ορυκτών καυσίμων για ηλεκτροπαραγωγή</a:t>
            </a:r>
          </a:p>
        </p:txBody>
      </p:sp>
      <p:sp>
        <p:nvSpPr>
          <p:cNvPr id="4" name="Rectangle 3"/>
          <p:cNvSpPr/>
          <p:nvPr/>
        </p:nvSpPr>
        <p:spPr>
          <a:xfrm>
            <a:off x="1354793" y="2801105"/>
            <a:ext cx="6323478" cy="2060564"/>
          </a:xfrm>
          <a:prstGeom prst="rect">
            <a:avLst/>
          </a:prstGeom>
        </p:spPr>
        <p:txBody>
          <a:bodyPr wrap="square">
            <a:spAutoFit/>
          </a:bodyPr>
          <a:lstStyle/>
          <a:p>
            <a:pPr algn="just">
              <a:lnSpc>
                <a:spcPct val="130000"/>
              </a:lnSpc>
              <a:spcAft>
                <a:spcPts val="600"/>
              </a:spcAft>
            </a:pPr>
            <a:r>
              <a:rPr lang="el-GR" sz="2000" dirty="0">
                <a:solidFill>
                  <a:prstClr val="white"/>
                </a:solidFill>
              </a:rPr>
              <a:t>Υπολογίστηκε ότι το </a:t>
            </a:r>
            <a:r>
              <a:rPr lang="el-GR" sz="2000" dirty="0">
                <a:solidFill>
                  <a:prstClr val="white"/>
                </a:solidFill>
              </a:rPr>
              <a:t>όφελος </a:t>
            </a:r>
            <a:r>
              <a:rPr lang="el-GR" sz="2000" dirty="0">
                <a:solidFill>
                  <a:prstClr val="white"/>
                </a:solidFill>
              </a:rPr>
              <a:t>από τη μείωση της χρήσης εγχώριων και εισαγόμενων ορυκτών καυσίμων για ηλεκτροπαραγωγή ανά </a:t>
            </a:r>
            <a:r>
              <a:rPr lang="el-GR" sz="2000" dirty="0">
                <a:solidFill>
                  <a:prstClr val="white"/>
                </a:solidFill>
              </a:rPr>
              <a:t>παραγόμενη MWh ηλεκτρικής ενέργειας από τα οικιακά φ/β συστήματα κυμαίνεται μεταξύ </a:t>
            </a:r>
            <a:r>
              <a:rPr lang="el-GR" sz="2000" dirty="0">
                <a:solidFill>
                  <a:srgbClr val="FFC000"/>
                </a:solidFill>
              </a:rPr>
              <a:t>40,2 – 77,5 </a:t>
            </a:r>
            <a:r>
              <a:rPr lang="el-GR" sz="2000" dirty="0">
                <a:solidFill>
                  <a:prstClr val="white"/>
                </a:solidFill>
              </a:rPr>
              <a:t>€/MWh.</a:t>
            </a:r>
          </a:p>
        </p:txBody>
      </p:sp>
    </p:spTree>
    <p:extLst>
      <p:ext uri="{BB962C8B-B14F-4D97-AF65-F5344CB8AC3E}">
        <p14:creationId xmlns:p14="http://schemas.microsoft.com/office/powerpoint/2010/main" val="3298241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018" y="847542"/>
            <a:ext cx="7859059" cy="892552"/>
          </a:xfrm>
          <a:prstGeom prst="rect">
            <a:avLst/>
          </a:prstGeom>
          <a:noFill/>
        </p:spPr>
        <p:txBody>
          <a:bodyPr wrap="square" rtlCol="0">
            <a:spAutoFit/>
          </a:bodyPr>
          <a:lstStyle/>
          <a:p>
            <a:r>
              <a:rPr lang="el-GR" sz="2600" dirty="0">
                <a:solidFill>
                  <a:srgbClr val="FFC000"/>
                </a:solidFill>
              </a:rPr>
              <a:t>Σύγκριση κοινωνικού οφέλους-κόστους για τα οικιακά φ/β </a:t>
            </a:r>
            <a:r>
              <a:rPr lang="el-GR" sz="2600" dirty="0">
                <a:solidFill>
                  <a:srgbClr val="FFC000"/>
                </a:solidFill>
              </a:rPr>
              <a:t>για το έτος 2014</a:t>
            </a:r>
          </a:p>
        </p:txBody>
      </p:sp>
      <p:sp>
        <p:nvSpPr>
          <p:cNvPr id="4" name="Rectangle 3"/>
          <p:cNvSpPr/>
          <p:nvPr/>
        </p:nvSpPr>
        <p:spPr>
          <a:xfrm>
            <a:off x="112018" y="2174674"/>
            <a:ext cx="4994131" cy="4138056"/>
          </a:xfrm>
          <a:prstGeom prst="rect">
            <a:avLst/>
          </a:prstGeom>
        </p:spPr>
        <p:txBody>
          <a:bodyPr wrap="square">
            <a:spAutoFit/>
          </a:bodyPr>
          <a:lstStyle/>
          <a:p>
            <a:pPr marL="203592" indent="-203592" algn="just">
              <a:lnSpc>
                <a:spcPct val="130000"/>
              </a:lnSpc>
              <a:spcAft>
                <a:spcPts val="600"/>
              </a:spcAft>
              <a:buFont typeface="Arial" pitchFamily="34" charset="0"/>
              <a:buChar char="•"/>
            </a:pPr>
            <a:r>
              <a:rPr lang="el-GR" sz="2000" dirty="0">
                <a:solidFill>
                  <a:prstClr val="white"/>
                </a:solidFill>
              </a:rPr>
              <a:t>Υπό </a:t>
            </a:r>
            <a:r>
              <a:rPr lang="el-GR" sz="2000" dirty="0">
                <a:solidFill>
                  <a:prstClr val="white"/>
                </a:solidFill>
              </a:rPr>
              <a:t>τις συγκεκριμένες </a:t>
            </a:r>
            <a:r>
              <a:rPr lang="el-GR" sz="2000" dirty="0">
                <a:solidFill>
                  <a:schemeClr val="bg1"/>
                </a:solidFill>
              </a:rPr>
              <a:t>συντηρητικές παραδοχές</a:t>
            </a:r>
            <a:r>
              <a:rPr lang="el-GR" sz="2000" dirty="0">
                <a:solidFill>
                  <a:prstClr val="white"/>
                </a:solidFill>
              </a:rPr>
              <a:t>, το σωρευτικό όφελος ανά παραγόμενη οικιακή φ/β MWh για το έτος 2014, ισούται </a:t>
            </a:r>
            <a:r>
              <a:rPr lang="el-GR" sz="2000" dirty="0">
                <a:solidFill>
                  <a:prstClr val="white"/>
                </a:solidFill>
              </a:rPr>
              <a:t>με: </a:t>
            </a:r>
            <a:r>
              <a:rPr lang="el-GR" sz="2000" dirty="0">
                <a:solidFill>
                  <a:srgbClr val="FFC000"/>
                </a:solidFill>
              </a:rPr>
              <a:t>100,68 €/MWh – 197,1 €/</a:t>
            </a:r>
            <a:r>
              <a:rPr lang="el-GR" sz="2000" dirty="0">
                <a:solidFill>
                  <a:srgbClr val="FFC000"/>
                </a:solidFill>
              </a:rPr>
              <a:t>MWh</a:t>
            </a:r>
            <a:endParaRPr lang="el-GR" sz="2000" dirty="0">
              <a:solidFill>
                <a:prstClr val="white"/>
              </a:solidFill>
            </a:endParaRPr>
          </a:p>
          <a:p>
            <a:pPr marL="203592" indent="-203592" algn="just">
              <a:lnSpc>
                <a:spcPct val="130000"/>
              </a:lnSpc>
              <a:spcAft>
                <a:spcPts val="600"/>
              </a:spcAft>
              <a:buFont typeface="Arial" pitchFamily="34" charset="0"/>
              <a:buChar char="•"/>
            </a:pPr>
            <a:r>
              <a:rPr lang="el-GR" sz="2000" dirty="0">
                <a:solidFill>
                  <a:schemeClr val="bg1"/>
                </a:solidFill>
              </a:rPr>
              <a:t>Το όφελος αυτό </a:t>
            </a:r>
            <a:r>
              <a:rPr lang="el-GR" sz="2000" dirty="0">
                <a:solidFill>
                  <a:srgbClr val="FFC000"/>
                </a:solidFill>
              </a:rPr>
              <a:t>υπερκαλύπτει</a:t>
            </a:r>
            <a:r>
              <a:rPr lang="el-GR" sz="2000" dirty="0">
                <a:solidFill>
                  <a:schemeClr val="bg1"/>
                </a:solidFill>
              </a:rPr>
              <a:t> τ</a:t>
            </a:r>
            <a:r>
              <a:rPr lang="el-GR" sz="2000" dirty="0">
                <a:solidFill>
                  <a:prstClr val="white"/>
                </a:solidFill>
              </a:rPr>
              <a:t>η </a:t>
            </a:r>
            <a:r>
              <a:rPr lang="el-GR" sz="2000" dirty="0">
                <a:solidFill>
                  <a:prstClr val="white"/>
                </a:solidFill>
              </a:rPr>
              <a:t>στήριξη από την ελληνική πολιτεία για το έτος </a:t>
            </a:r>
            <a:r>
              <a:rPr lang="el-GR" sz="2000" dirty="0">
                <a:solidFill>
                  <a:prstClr val="white"/>
                </a:solidFill>
              </a:rPr>
              <a:t>2014 (62,46 </a:t>
            </a:r>
            <a:r>
              <a:rPr lang="el-GR" sz="2000" dirty="0">
                <a:solidFill>
                  <a:prstClr val="white"/>
                </a:solidFill>
              </a:rPr>
              <a:t>€/MWh) στην κατώτερη τιμή </a:t>
            </a:r>
            <a:r>
              <a:rPr lang="el-GR" sz="2000" dirty="0">
                <a:solidFill>
                  <a:prstClr val="white"/>
                </a:solidFill>
              </a:rPr>
              <a:t>του και </a:t>
            </a:r>
            <a:r>
              <a:rPr lang="el-GR" sz="2000" dirty="0">
                <a:solidFill>
                  <a:prstClr val="white"/>
                </a:solidFill>
              </a:rPr>
              <a:t>γίνεται έως και </a:t>
            </a:r>
            <a:r>
              <a:rPr lang="el-GR" sz="2000" dirty="0">
                <a:solidFill>
                  <a:srgbClr val="FFC000"/>
                </a:solidFill>
              </a:rPr>
              <a:t>τριπλάσιο</a:t>
            </a:r>
            <a:r>
              <a:rPr lang="el-GR" sz="2000" dirty="0">
                <a:solidFill>
                  <a:prstClr val="white"/>
                </a:solidFill>
              </a:rPr>
              <a:t> στην ανώτερη </a:t>
            </a:r>
            <a:r>
              <a:rPr lang="el-GR" sz="2000" dirty="0">
                <a:solidFill>
                  <a:prstClr val="white"/>
                </a:solidFill>
              </a:rPr>
              <a:t>τιμή.</a:t>
            </a:r>
          </a:p>
        </p:txBody>
      </p:sp>
      <p:graphicFrame>
        <p:nvGraphicFramePr>
          <p:cNvPr id="5" name="4 - Πίνακας"/>
          <p:cNvGraphicFramePr>
            <a:graphicFrameLocks noGrp="1"/>
          </p:cNvGraphicFramePr>
          <p:nvPr>
            <p:extLst>
              <p:ext uri="{D42A27DB-BD31-4B8C-83A1-F6EECF244321}">
                <p14:modId xmlns:p14="http://schemas.microsoft.com/office/powerpoint/2010/main" val="237515262"/>
              </p:ext>
            </p:extLst>
          </p:nvPr>
        </p:nvGraphicFramePr>
        <p:xfrm>
          <a:off x="5228707" y="2009957"/>
          <a:ext cx="3915293" cy="4302773"/>
        </p:xfrm>
        <a:graphic>
          <a:graphicData uri="http://schemas.openxmlformats.org/drawingml/2006/table">
            <a:tbl>
              <a:tblPr>
                <a:tableStyleId>{D7AC3CCA-C797-4891-BE02-D94E43425B78}</a:tableStyleId>
              </a:tblPr>
              <a:tblGrid>
                <a:gridCol w="419058"/>
                <a:gridCol w="1748117"/>
                <a:gridCol w="1748118"/>
              </a:tblGrid>
              <a:tr h="420624">
                <a:tc>
                  <a:txBody>
                    <a:bodyPr/>
                    <a:lstStyle/>
                    <a:p>
                      <a:pPr algn="ctr">
                        <a:lnSpc>
                          <a:spcPts val="1500"/>
                        </a:lnSpc>
                        <a:spcAft>
                          <a:spcPts val="1000"/>
                        </a:spcAft>
                      </a:pPr>
                      <a:r>
                        <a:rPr lang="en-US" sz="1400" dirty="0"/>
                        <a:t>A/A</a:t>
                      </a:r>
                      <a:endParaRPr lang="el-GR" sz="1400"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dirty="0"/>
                        <a:t>Όφελος</a:t>
                      </a:r>
                      <a:endParaRPr lang="el-GR" sz="1600" dirty="0">
                        <a:latin typeface="Calibri"/>
                        <a:ea typeface="Calibri"/>
                        <a:cs typeface="Times New Roman"/>
                      </a:endParaRPr>
                    </a:p>
                  </a:txBody>
                  <a:tcPr marL="40613" marR="40613" marT="0" marB="0" anchor="ctr"/>
                </a:tc>
                <a:tc>
                  <a:txBody>
                    <a:bodyPr/>
                    <a:lstStyle/>
                    <a:p>
                      <a:pPr algn="ctr">
                        <a:lnSpc>
                          <a:spcPct val="115000"/>
                        </a:lnSpc>
                        <a:spcAft>
                          <a:spcPts val="0"/>
                        </a:spcAft>
                      </a:pPr>
                      <a:r>
                        <a:rPr lang="el-GR" sz="1600" dirty="0"/>
                        <a:t>Αξία</a:t>
                      </a:r>
                    </a:p>
                    <a:p>
                      <a:pPr algn="ctr">
                        <a:lnSpc>
                          <a:spcPct val="115000"/>
                        </a:lnSpc>
                        <a:spcAft>
                          <a:spcPts val="0"/>
                        </a:spcAft>
                      </a:pPr>
                      <a:r>
                        <a:rPr lang="el-GR" sz="1600" dirty="0"/>
                        <a:t>€(2014)/</a:t>
                      </a:r>
                      <a:r>
                        <a:rPr lang="en-US" sz="1600" dirty="0"/>
                        <a:t>MWh</a:t>
                      </a:r>
                      <a:r>
                        <a:rPr lang="el-GR" sz="1600" baseline="-25000" dirty="0" err="1"/>
                        <a:t>οικ.φ</a:t>
                      </a:r>
                      <a:r>
                        <a:rPr lang="el-GR" sz="1600" baseline="-25000" dirty="0"/>
                        <a:t>/β</a:t>
                      </a:r>
                      <a:endParaRPr lang="el-GR" sz="1600" dirty="0">
                        <a:latin typeface="Calibri"/>
                        <a:ea typeface="Calibri"/>
                        <a:cs typeface="Times New Roman"/>
                      </a:endParaRPr>
                    </a:p>
                  </a:txBody>
                  <a:tcPr marL="40613" marR="40613" marT="0" marB="0" anchor="ctr"/>
                </a:tc>
              </a:tr>
              <a:tr h="439994">
                <a:tc>
                  <a:txBody>
                    <a:bodyPr/>
                    <a:lstStyle/>
                    <a:p>
                      <a:pPr algn="ctr">
                        <a:lnSpc>
                          <a:spcPts val="1500"/>
                        </a:lnSpc>
                        <a:spcAft>
                          <a:spcPts val="1000"/>
                        </a:spcAft>
                      </a:pPr>
                      <a:r>
                        <a:rPr lang="en-US" sz="1400" dirty="0"/>
                        <a:t>1</a:t>
                      </a:r>
                      <a:endParaRPr lang="el-GR" sz="1400" dirty="0">
                        <a:latin typeface="Calibri"/>
                        <a:ea typeface="Calibri"/>
                        <a:cs typeface="Times New Roman"/>
                      </a:endParaRPr>
                    </a:p>
                  </a:txBody>
                  <a:tcPr marL="40613" marR="40613" marT="0" marB="0" anchor="ctr"/>
                </a:tc>
                <a:tc>
                  <a:txBody>
                    <a:bodyPr/>
                    <a:lstStyle/>
                    <a:p>
                      <a:pPr>
                        <a:lnSpc>
                          <a:spcPts val="1500"/>
                        </a:lnSpc>
                        <a:spcAft>
                          <a:spcPts val="1000"/>
                        </a:spcAft>
                      </a:pPr>
                      <a:r>
                        <a:rPr lang="el-GR" sz="1400" dirty="0"/>
                        <a:t>Μείωση των εκπομπών CO</a:t>
                      </a:r>
                      <a:r>
                        <a:rPr lang="el-GR" sz="1400" baseline="-25000" dirty="0"/>
                        <a:t>2</a:t>
                      </a:r>
                      <a:r>
                        <a:rPr lang="el-GR" sz="1400" dirty="0"/>
                        <a:t>, </a:t>
                      </a:r>
                      <a:r>
                        <a:rPr lang="el-GR" sz="1400" dirty="0" err="1"/>
                        <a:t>NO</a:t>
                      </a:r>
                      <a:r>
                        <a:rPr lang="el-GR" sz="1400" baseline="-25000" dirty="0" err="1"/>
                        <a:t>x</a:t>
                      </a:r>
                      <a:r>
                        <a:rPr lang="el-GR" sz="1400" dirty="0"/>
                        <a:t>, PM</a:t>
                      </a:r>
                      <a:r>
                        <a:rPr lang="el-GR" sz="1400" baseline="-25000" dirty="0"/>
                        <a:t>2.5</a:t>
                      </a:r>
                      <a:r>
                        <a:rPr lang="el-GR" sz="1400" dirty="0"/>
                        <a:t> και SO</a:t>
                      </a:r>
                      <a:r>
                        <a:rPr lang="el-GR" sz="1400" baseline="-25000" dirty="0"/>
                        <a:t>2</a:t>
                      </a:r>
                      <a:endParaRPr lang="el-GR" sz="1400"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dirty="0"/>
                        <a:t>44,9 – 95,8 </a:t>
                      </a:r>
                      <a:endParaRPr lang="el-GR" sz="1600" dirty="0">
                        <a:latin typeface="Calibri"/>
                        <a:ea typeface="Calibri"/>
                        <a:cs typeface="Times New Roman"/>
                      </a:endParaRPr>
                    </a:p>
                  </a:txBody>
                  <a:tcPr marL="40613" marR="40613" marT="0" marB="0" anchor="ctr"/>
                </a:tc>
              </a:tr>
              <a:tr h="585143">
                <a:tc>
                  <a:txBody>
                    <a:bodyPr/>
                    <a:lstStyle/>
                    <a:p>
                      <a:pPr algn="ctr">
                        <a:lnSpc>
                          <a:spcPts val="1500"/>
                        </a:lnSpc>
                        <a:spcAft>
                          <a:spcPts val="1000"/>
                        </a:spcAft>
                      </a:pPr>
                      <a:r>
                        <a:rPr lang="el-GR" sz="1400" dirty="0" smtClean="0">
                          <a:latin typeface="+mn-lt"/>
                          <a:ea typeface="+mn-ea"/>
                          <a:cs typeface="+mn-cs"/>
                        </a:rPr>
                        <a:t>2</a:t>
                      </a:r>
                      <a:endParaRPr lang="el-GR" sz="1400" dirty="0">
                        <a:latin typeface="Calibri"/>
                        <a:ea typeface="Calibri"/>
                        <a:cs typeface="Times New Roman"/>
                      </a:endParaRPr>
                    </a:p>
                  </a:txBody>
                  <a:tcPr marL="40613" marR="40613" marT="0" marB="0" anchor="ctr"/>
                </a:tc>
                <a:tc>
                  <a:txBody>
                    <a:bodyPr/>
                    <a:lstStyle/>
                    <a:p>
                      <a:pPr>
                        <a:lnSpc>
                          <a:spcPts val="1500"/>
                        </a:lnSpc>
                        <a:spcAft>
                          <a:spcPts val="1000"/>
                        </a:spcAft>
                      </a:pPr>
                      <a:r>
                        <a:rPr lang="el-GR" sz="1400" dirty="0"/>
                        <a:t>Μείωση των απαιτήσεων διαθεσιμότητας ισχύος</a:t>
                      </a:r>
                      <a:endParaRPr lang="el-GR" sz="1400"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dirty="0"/>
                        <a:t>8,68 – 10,8</a:t>
                      </a:r>
                      <a:endParaRPr lang="el-GR" sz="1600" dirty="0">
                        <a:latin typeface="Calibri"/>
                        <a:ea typeface="Calibri"/>
                        <a:cs typeface="Times New Roman"/>
                      </a:endParaRPr>
                    </a:p>
                  </a:txBody>
                  <a:tcPr marL="40613" marR="40613" marT="0" marB="0" anchor="ctr"/>
                </a:tc>
              </a:tr>
              <a:tr h="695447">
                <a:tc>
                  <a:txBody>
                    <a:bodyPr/>
                    <a:lstStyle/>
                    <a:p>
                      <a:pPr algn="ctr">
                        <a:lnSpc>
                          <a:spcPts val="1500"/>
                        </a:lnSpc>
                        <a:spcAft>
                          <a:spcPts val="1000"/>
                        </a:spcAft>
                      </a:pPr>
                      <a:r>
                        <a:rPr lang="el-GR" sz="1400" dirty="0" smtClean="0"/>
                        <a:t>3</a:t>
                      </a:r>
                      <a:endParaRPr lang="el-GR" sz="1400" dirty="0">
                        <a:latin typeface="Calibri"/>
                        <a:ea typeface="Calibri"/>
                        <a:cs typeface="Times New Roman"/>
                      </a:endParaRPr>
                    </a:p>
                  </a:txBody>
                  <a:tcPr marL="40613" marR="40613" marT="0" marB="0" anchor="ctr"/>
                </a:tc>
                <a:tc>
                  <a:txBody>
                    <a:bodyPr/>
                    <a:lstStyle/>
                    <a:p>
                      <a:pPr>
                        <a:lnSpc>
                          <a:spcPts val="1500"/>
                        </a:lnSpc>
                        <a:spcAft>
                          <a:spcPts val="1000"/>
                        </a:spcAft>
                      </a:pPr>
                      <a:r>
                        <a:rPr lang="el-GR" sz="1400" dirty="0"/>
                        <a:t>Μείωση των απωλειών στο σύστημα μεταφοράς και διανομής</a:t>
                      </a:r>
                      <a:endParaRPr lang="el-GR" sz="1400"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dirty="0"/>
                        <a:t>3,40</a:t>
                      </a:r>
                      <a:endParaRPr lang="el-GR" sz="1600" dirty="0">
                        <a:latin typeface="Calibri"/>
                        <a:ea typeface="Calibri"/>
                        <a:cs typeface="Times New Roman"/>
                      </a:endParaRPr>
                    </a:p>
                  </a:txBody>
                  <a:tcPr marL="40613" marR="40613" marT="0" marB="0" anchor="ctr"/>
                </a:tc>
              </a:tr>
              <a:tr h="387764">
                <a:tc>
                  <a:txBody>
                    <a:bodyPr/>
                    <a:lstStyle/>
                    <a:p>
                      <a:pPr algn="ctr">
                        <a:lnSpc>
                          <a:spcPts val="1500"/>
                        </a:lnSpc>
                        <a:spcAft>
                          <a:spcPts val="1000"/>
                        </a:spcAft>
                      </a:pPr>
                      <a:r>
                        <a:rPr lang="el-GR" sz="1400" dirty="0" smtClean="0"/>
                        <a:t>4</a:t>
                      </a:r>
                      <a:endParaRPr lang="el-GR" sz="1400" dirty="0">
                        <a:latin typeface="Calibri"/>
                        <a:ea typeface="Calibri"/>
                        <a:cs typeface="Times New Roman"/>
                      </a:endParaRPr>
                    </a:p>
                  </a:txBody>
                  <a:tcPr marL="40613" marR="40613" marT="0" marB="0" anchor="ctr"/>
                </a:tc>
                <a:tc>
                  <a:txBody>
                    <a:bodyPr/>
                    <a:lstStyle/>
                    <a:p>
                      <a:pPr>
                        <a:lnSpc>
                          <a:spcPts val="1500"/>
                        </a:lnSpc>
                        <a:spcAft>
                          <a:spcPts val="1000"/>
                        </a:spcAft>
                      </a:pPr>
                      <a:r>
                        <a:rPr lang="el-GR" sz="1400" dirty="0"/>
                        <a:t>Δημιουργία θέσεων απασχόλησης</a:t>
                      </a:r>
                      <a:endParaRPr lang="el-GR" sz="1400"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dirty="0"/>
                        <a:t>3,5 – 9,6 </a:t>
                      </a:r>
                      <a:endParaRPr lang="el-GR" sz="1600" dirty="0">
                        <a:latin typeface="Calibri"/>
                        <a:ea typeface="Calibri"/>
                        <a:cs typeface="Times New Roman"/>
                      </a:endParaRPr>
                    </a:p>
                  </a:txBody>
                  <a:tcPr marL="40613" marR="40613" marT="0" marB="0" anchor="ctr"/>
                </a:tc>
              </a:tr>
              <a:tr h="952500">
                <a:tc>
                  <a:txBody>
                    <a:bodyPr/>
                    <a:lstStyle/>
                    <a:p>
                      <a:pPr algn="ctr">
                        <a:lnSpc>
                          <a:spcPts val="1500"/>
                        </a:lnSpc>
                        <a:spcAft>
                          <a:spcPts val="1000"/>
                        </a:spcAft>
                      </a:pPr>
                      <a:r>
                        <a:rPr lang="el-GR" sz="1400" dirty="0" smtClean="0"/>
                        <a:t>5</a:t>
                      </a:r>
                      <a:endParaRPr lang="el-GR" sz="1400" dirty="0">
                        <a:latin typeface="Calibri"/>
                        <a:ea typeface="Calibri"/>
                        <a:cs typeface="Times New Roman"/>
                      </a:endParaRPr>
                    </a:p>
                  </a:txBody>
                  <a:tcPr marL="40613" marR="40613" marT="0" marB="0" anchor="ctr"/>
                </a:tc>
                <a:tc>
                  <a:txBody>
                    <a:bodyPr/>
                    <a:lstStyle/>
                    <a:p>
                      <a:pPr>
                        <a:lnSpc>
                          <a:spcPts val="1500"/>
                        </a:lnSpc>
                        <a:spcAft>
                          <a:spcPts val="1000"/>
                        </a:spcAft>
                      </a:pPr>
                      <a:r>
                        <a:rPr lang="el-GR" sz="1400" dirty="0"/>
                        <a:t>Μείωση της χρήσης εγχώριων και εισαγόμενων ορυκτών καυσίμων για ηλεκτροπαραγωγή</a:t>
                      </a:r>
                      <a:endParaRPr lang="el-GR" sz="1400"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dirty="0"/>
                        <a:t>40,2 – 77,5 </a:t>
                      </a:r>
                      <a:endParaRPr lang="el-GR" sz="1600" dirty="0">
                        <a:latin typeface="Calibri"/>
                        <a:ea typeface="Calibri"/>
                        <a:cs typeface="Times New Roman"/>
                      </a:endParaRPr>
                    </a:p>
                  </a:txBody>
                  <a:tcPr marL="40613" marR="40613" marT="0" marB="0" anchor="ctr"/>
                </a:tc>
              </a:tr>
              <a:tr h="306177">
                <a:tc>
                  <a:txBody>
                    <a:bodyPr/>
                    <a:lstStyle/>
                    <a:p>
                      <a:pPr algn="ctr">
                        <a:lnSpc>
                          <a:spcPts val="1500"/>
                        </a:lnSpc>
                        <a:spcAft>
                          <a:spcPts val="1000"/>
                        </a:spcAft>
                      </a:pPr>
                      <a:endParaRPr lang="el-GR" sz="1600" dirty="0">
                        <a:latin typeface="Calibri"/>
                        <a:ea typeface="Calibri"/>
                        <a:cs typeface="Times New Roman"/>
                      </a:endParaRPr>
                    </a:p>
                  </a:txBody>
                  <a:tcPr marL="40613" marR="40613" marT="0" marB="0" anchor="ctr"/>
                </a:tc>
                <a:tc>
                  <a:txBody>
                    <a:bodyPr/>
                    <a:lstStyle/>
                    <a:p>
                      <a:pPr>
                        <a:lnSpc>
                          <a:spcPts val="1500"/>
                        </a:lnSpc>
                        <a:spcAft>
                          <a:spcPts val="1000"/>
                        </a:spcAft>
                      </a:pPr>
                      <a:r>
                        <a:rPr lang="el-GR" sz="1600" b="1" dirty="0" smtClean="0"/>
                        <a:t>Σύνολο</a:t>
                      </a:r>
                      <a:endParaRPr lang="el-GR" sz="1600" b="1" dirty="0">
                        <a:latin typeface="Calibri"/>
                        <a:ea typeface="Calibri"/>
                        <a:cs typeface="Times New Roman"/>
                      </a:endParaRPr>
                    </a:p>
                  </a:txBody>
                  <a:tcPr marL="40613" marR="40613" marT="0" marB="0" anchor="ctr"/>
                </a:tc>
                <a:tc>
                  <a:txBody>
                    <a:bodyPr/>
                    <a:lstStyle/>
                    <a:p>
                      <a:pPr algn="ctr">
                        <a:lnSpc>
                          <a:spcPts val="1500"/>
                        </a:lnSpc>
                        <a:spcAft>
                          <a:spcPts val="1000"/>
                        </a:spcAft>
                      </a:pPr>
                      <a:r>
                        <a:rPr lang="el-GR" sz="1600" b="1" dirty="0" smtClean="0"/>
                        <a:t>100,68</a:t>
                      </a:r>
                      <a:r>
                        <a:rPr lang="el-GR" sz="1600" b="1" baseline="0" dirty="0" smtClean="0"/>
                        <a:t> – 197,10</a:t>
                      </a:r>
                      <a:endParaRPr lang="el-GR" sz="1600" b="1" dirty="0">
                        <a:latin typeface="Calibri"/>
                        <a:ea typeface="Calibri"/>
                        <a:cs typeface="Times New Roman"/>
                      </a:endParaRPr>
                    </a:p>
                  </a:txBody>
                  <a:tcPr marL="40613" marR="40613" marT="0" marB="0" anchor="ctr"/>
                </a:tc>
              </a:tr>
            </a:tbl>
          </a:graphicData>
        </a:graphic>
      </p:graphicFrame>
    </p:spTree>
    <p:extLst>
      <p:ext uri="{BB962C8B-B14F-4D97-AF65-F5344CB8AC3E}">
        <p14:creationId xmlns:p14="http://schemas.microsoft.com/office/powerpoint/2010/main" val="3556213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9929" y="2888595"/>
            <a:ext cx="7584142" cy="1090555"/>
          </a:xfrm>
          <a:prstGeom prst="rect">
            <a:avLst/>
          </a:prstGeom>
          <a:noFill/>
        </p:spPr>
        <p:txBody>
          <a:bodyPr wrap="square" rtlCol="0">
            <a:spAutoFit/>
          </a:bodyPr>
          <a:lstStyle/>
          <a:p>
            <a:pPr algn="ctr">
              <a:lnSpc>
                <a:spcPct val="130000"/>
              </a:lnSpc>
            </a:pPr>
            <a:r>
              <a:rPr lang="el-GR" sz="2600" dirty="0">
                <a:solidFill>
                  <a:srgbClr val="FFC000"/>
                </a:solidFill>
              </a:rPr>
              <a:t>Όμως δικαιολογείται κοινωνικά η ανώτερη εγγυημένη τιμή των 550 €/</a:t>
            </a:r>
            <a:r>
              <a:rPr lang="en-US" sz="2600" dirty="0" err="1">
                <a:solidFill>
                  <a:srgbClr val="FFC000"/>
                </a:solidFill>
              </a:rPr>
              <a:t>MWh</a:t>
            </a:r>
            <a:r>
              <a:rPr lang="en-US" sz="2600" dirty="0">
                <a:solidFill>
                  <a:srgbClr val="FFC000"/>
                </a:solidFill>
              </a:rPr>
              <a:t> (</a:t>
            </a:r>
            <a:r>
              <a:rPr lang="el-GR" sz="2600" dirty="0">
                <a:solidFill>
                  <a:srgbClr val="FFC000"/>
                </a:solidFill>
              </a:rPr>
              <a:t>στήριξη 490 €/</a:t>
            </a:r>
            <a:r>
              <a:rPr lang="en-US" sz="2600" dirty="0" err="1">
                <a:solidFill>
                  <a:srgbClr val="FFC000"/>
                </a:solidFill>
              </a:rPr>
              <a:t>MWh</a:t>
            </a:r>
            <a:r>
              <a:rPr lang="en-US" sz="2600" dirty="0">
                <a:solidFill>
                  <a:srgbClr val="FFC000"/>
                </a:solidFill>
              </a:rPr>
              <a:t>)</a:t>
            </a:r>
            <a:r>
              <a:rPr lang="el-GR" sz="2600" dirty="0">
                <a:solidFill>
                  <a:srgbClr val="FFC000"/>
                </a:solidFill>
              </a:rPr>
              <a:t>;</a:t>
            </a:r>
            <a:endParaRPr lang="el-GR" sz="2600" dirty="0">
              <a:solidFill>
                <a:srgbClr val="FFC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5300" y="1219096"/>
            <a:ext cx="6444503" cy="1814343"/>
          </a:xfrm>
          <a:prstGeom prst="rect">
            <a:avLst/>
          </a:prstGeom>
          <a:noFill/>
        </p:spPr>
        <p:txBody>
          <a:bodyPr wrap="square" rtlCol="0">
            <a:spAutoFit/>
          </a:bodyPr>
          <a:lstStyle/>
          <a:p>
            <a:pPr>
              <a:lnSpc>
                <a:spcPct val="130000"/>
              </a:lnSpc>
              <a:spcAft>
                <a:spcPts val="600"/>
              </a:spcAft>
            </a:pPr>
            <a:r>
              <a:rPr lang="el-GR" sz="2000" dirty="0">
                <a:solidFill>
                  <a:schemeClr val="bg1"/>
                </a:solidFill>
              </a:rPr>
              <a:t>Πιο συγκεκριμένα:</a:t>
            </a:r>
          </a:p>
          <a:p>
            <a:pPr marL="268288" indent="-268288">
              <a:lnSpc>
                <a:spcPct val="130000"/>
              </a:lnSpc>
              <a:spcAft>
                <a:spcPts val="600"/>
              </a:spcAft>
              <a:buFont typeface="Arial" pitchFamily="34" charset="0"/>
              <a:buChar char="•"/>
            </a:pPr>
            <a:r>
              <a:rPr lang="el-GR" sz="2000" dirty="0">
                <a:solidFill>
                  <a:schemeClr val="bg1"/>
                </a:solidFill>
              </a:rPr>
              <a:t>Όλες οι νέες τεχνολογίες απαιτούν τη στήριξη της Πολιτείας για την ωρίμανσή τους.</a:t>
            </a:r>
          </a:p>
          <a:p>
            <a:pPr marL="268288" indent="-268288">
              <a:lnSpc>
                <a:spcPct val="130000"/>
              </a:lnSpc>
              <a:spcAft>
                <a:spcPts val="600"/>
              </a:spcAft>
              <a:buFont typeface="Arial" pitchFamily="34" charset="0"/>
              <a:buChar char="•"/>
            </a:pPr>
            <a:r>
              <a:rPr lang="el-GR" sz="2000" dirty="0">
                <a:solidFill>
                  <a:schemeClr val="bg1"/>
                </a:solidFill>
              </a:rPr>
              <a:t>Η ωρίμανση αυτή εκφράζεται με μείωση του κόστους.</a:t>
            </a:r>
            <a:endParaRPr lang="el-GR" sz="2000" dirty="0">
              <a:solidFill>
                <a:schemeClr val="bg1"/>
              </a:solidFill>
            </a:endParaRPr>
          </a:p>
        </p:txBody>
      </p:sp>
      <p:pic>
        <p:nvPicPr>
          <p:cNvPr id="47106" name="Picture 2"/>
          <p:cNvPicPr>
            <a:picLocks noChangeAspect="1" noChangeArrowheads="1"/>
          </p:cNvPicPr>
          <p:nvPr/>
        </p:nvPicPr>
        <p:blipFill>
          <a:blip r:embed="rId2" cstate="print"/>
          <a:srcRect/>
          <a:stretch>
            <a:fillRect/>
          </a:stretch>
        </p:blipFill>
        <p:spPr bwMode="auto">
          <a:xfrm>
            <a:off x="495300" y="3033439"/>
            <a:ext cx="5417794" cy="3704461"/>
          </a:xfrm>
          <a:prstGeom prst="rect">
            <a:avLst/>
          </a:prstGeom>
          <a:noFill/>
          <a:ln w="9525">
            <a:noFill/>
            <a:miter lim="800000"/>
            <a:headEnd/>
            <a:tailEnd/>
          </a:ln>
          <a:effectLst/>
        </p:spPr>
      </p:pic>
      <p:sp>
        <p:nvSpPr>
          <p:cNvPr id="4" name="3 - Ορθογώνιο"/>
          <p:cNvSpPr/>
          <p:nvPr/>
        </p:nvSpPr>
        <p:spPr>
          <a:xfrm>
            <a:off x="495300" y="326544"/>
            <a:ext cx="8153400" cy="892552"/>
          </a:xfrm>
          <a:prstGeom prst="rect">
            <a:avLst/>
          </a:prstGeom>
        </p:spPr>
        <p:txBody>
          <a:bodyPr wrap="square">
            <a:spAutoFit/>
          </a:bodyPr>
          <a:lstStyle/>
          <a:p>
            <a:r>
              <a:rPr lang="el-GR" sz="2600" dirty="0">
                <a:solidFill>
                  <a:srgbClr val="FFC000"/>
                </a:solidFill>
              </a:rPr>
              <a:t>Το επιχείρημα αγνοεί τους θεμελιώδεις μηχανισμούς εξέλιξης της τεχνολογίας</a:t>
            </a:r>
          </a:p>
        </p:txBody>
      </p:sp>
      <p:sp>
        <p:nvSpPr>
          <p:cNvPr id="5" name="4 - Ορθογώνιο"/>
          <p:cNvSpPr/>
          <p:nvPr/>
        </p:nvSpPr>
        <p:spPr>
          <a:xfrm>
            <a:off x="5889812" y="4847782"/>
            <a:ext cx="3254188" cy="1863715"/>
          </a:xfrm>
          <a:prstGeom prst="rect">
            <a:avLst/>
          </a:prstGeom>
        </p:spPr>
        <p:txBody>
          <a:bodyPr wrap="square">
            <a:spAutoFit/>
          </a:bodyPr>
          <a:lstStyle/>
          <a:p>
            <a:pPr algn="just">
              <a:lnSpc>
                <a:spcPct val="130000"/>
              </a:lnSpc>
              <a:spcAft>
                <a:spcPts val="600"/>
              </a:spcAft>
            </a:pPr>
            <a:r>
              <a:rPr lang="el-GR" dirty="0">
                <a:solidFill>
                  <a:schemeClr val="bg1"/>
                </a:solidFill>
              </a:rPr>
              <a:t>Η τιμή πώλησης ενός σκληρού δίσκου, σε ονομαστικές τιμές, το 1990 ισούταν περίπου με 7.760 $/</a:t>
            </a:r>
            <a:r>
              <a:rPr lang="en-US" dirty="0">
                <a:solidFill>
                  <a:schemeClr val="bg1"/>
                </a:solidFill>
              </a:rPr>
              <a:t>GB</a:t>
            </a:r>
            <a:r>
              <a:rPr lang="el-GR" dirty="0">
                <a:solidFill>
                  <a:schemeClr val="bg1"/>
                </a:solidFill>
              </a:rPr>
              <a:t> ενώ σήμερα προσεγγίζει τα 0,04 $/</a:t>
            </a:r>
            <a:r>
              <a:rPr lang="en-US" dirty="0">
                <a:solidFill>
                  <a:schemeClr val="bg1"/>
                </a:solidFill>
              </a:rPr>
              <a:t>GB</a:t>
            </a:r>
            <a:r>
              <a:rPr lang="el-GR" dirty="0">
                <a:solidFill>
                  <a:schemeClr val="bg1"/>
                </a:solidFill>
              </a:rPr>
              <a:t> (</a:t>
            </a:r>
            <a:r>
              <a:rPr lang="en-US" dirty="0">
                <a:solidFill>
                  <a:schemeClr val="bg1"/>
                </a:solidFill>
              </a:rPr>
              <a:t>McCallum</a:t>
            </a:r>
            <a:r>
              <a:rPr lang="el-GR" dirty="0">
                <a:solidFill>
                  <a:schemeClr val="bg1"/>
                </a:solidFill>
              </a:rPr>
              <a:t>,2015).</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993" y="329378"/>
            <a:ext cx="6444503" cy="492443"/>
          </a:xfrm>
          <a:prstGeom prst="rect">
            <a:avLst/>
          </a:prstGeom>
          <a:noFill/>
        </p:spPr>
        <p:txBody>
          <a:bodyPr wrap="square" rtlCol="0">
            <a:spAutoFit/>
          </a:bodyPr>
          <a:lstStyle/>
          <a:p>
            <a:r>
              <a:rPr lang="el-GR" sz="2600" dirty="0">
                <a:solidFill>
                  <a:srgbClr val="FFC000"/>
                </a:solidFill>
              </a:rPr>
              <a:t>Η επιδότηση της νέας τεχνολογίας </a:t>
            </a:r>
            <a:endParaRPr lang="el-GR" sz="2600" dirty="0">
              <a:solidFill>
                <a:srgbClr val="FFC000"/>
              </a:solidFill>
            </a:endParaRPr>
          </a:p>
        </p:txBody>
      </p:sp>
      <p:sp>
        <p:nvSpPr>
          <p:cNvPr id="3" name="2 - Ορθογώνιο"/>
          <p:cNvSpPr/>
          <p:nvPr/>
        </p:nvSpPr>
        <p:spPr>
          <a:xfrm>
            <a:off x="191993" y="926489"/>
            <a:ext cx="8713338" cy="2323713"/>
          </a:xfrm>
          <a:prstGeom prst="rect">
            <a:avLst/>
          </a:prstGeom>
        </p:spPr>
        <p:txBody>
          <a:bodyPr wrap="square">
            <a:spAutoFit/>
          </a:bodyPr>
          <a:lstStyle/>
          <a:p>
            <a:pPr algn="just">
              <a:lnSpc>
                <a:spcPct val="130000"/>
              </a:lnSpc>
              <a:spcAft>
                <a:spcPts val="600"/>
              </a:spcAft>
            </a:pPr>
            <a:r>
              <a:rPr lang="el-GR" sz="2000" dirty="0">
                <a:solidFill>
                  <a:schemeClr val="bg1"/>
                </a:solidFill>
              </a:rPr>
              <a:t>Η αύξηση της εγκατεστημένης ισχύος που υποστηρίχθηκε από το μηχανισμό των εγγυημένων τιμών θα οδηγήσει στην τεχνολογική ωρίμανση και διάχυση μέσω:</a:t>
            </a:r>
          </a:p>
          <a:p>
            <a:pPr marL="268288" indent="-268288" algn="just">
              <a:lnSpc>
                <a:spcPct val="130000"/>
              </a:lnSpc>
              <a:spcAft>
                <a:spcPts val="600"/>
              </a:spcAft>
              <a:buFont typeface="Arial" pitchFamily="34" charset="0"/>
              <a:buChar char="•"/>
            </a:pPr>
            <a:r>
              <a:rPr lang="el-GR" sz="2000" dirty="0">
                <a:solidFill>
                  <a:schemeClr val="bg1"/>
                </a:solidFill>
              </a:rPr>
              <a:t>της ανάπτυξης προγραμμάτων Έρευνας και Τεχνολογίας (Ε&amp;Τ), </a:t>
            </a:r>
          </a:p>
          <a:p>
            <a:pPr marL="268288" indent="-268288" algn="just">
              <a:lnSpc>
                <a:spcPct val="130000"/>
              </a:lnSpc>
              <a:spcAft>
                <a:spcPts val="600"/>
              </a:spcAft>
              <a:buFont typeface="Arial" pitchFamily="34" charset="0"/>
              <a:buChar char="•"/>
            </a:pPr>
            <a:r>
              <a:rPr lang="el-GR" sz="2000" dirty="0">
                <a:solidFill>
                  <a:schemeClr val="bg1"/>
                </a:solidFill>
              </a:rPr>
              <a:t>της δημιουργίας σωρευμένης εμπειρίας, καθώς και </a:t>
            </a:r>
          </a:p>
          <a:p>
            <a:pPr marL="268288" indent="-268288" algn="just">
              <a:lnSpc>
                <a:spcPct val="130000"/>
              </a:lnSpc>
              <a:spcAft>
                <a:spcPts val="600"/>
              </a:spcAft>
              <a:buFont typeface="Arial" pitchFamily="34" charset="0"/>
              <a:buChar char="•"/>
            </a:pPr>
            <a:r>
              <a:rPr lang="el-GR" sz="2000" dirty="0">
                <a:solidFill>
                  <a:schemeClr val="bg1"/>
                </a:solidFill>
              </a:rPr>
              <a:t>της δημιουργίας οικονομιών κλίμακας.</a:t>
            </a:r>
            <a:endParaRPr lang="el-GR" sz="2000" dirty="0">
              <a:solidFill>
                <a:schemeClr val="bg1"/>
              </a:solidFill>
            </a:endParaRPr>
          </a:p>
        </p:txBody>
      </p:sp>
      <p:pic>
        <p:nvPicPr>
          <p:cNvPr id="48130" name="Picture 2"/>
          <p:cNvPicPr>
            <a:picLocks noChangeAspect="1" noChangeArrowheads="1"/>
          </p:cNvPicPr>
          <p:nvPr/>
        </p:nvPicPr>
        <p:blipFill>
          <a:blip r:embed="rId2" cstate="print"/>
          <a:srcRect/>
          <a:stretch>
            <a:fillRect/>
          </a:stretch>
        </p:blipFill>
        <p:spPr bwMode="auto">
          <a:xfrm>
            <a:off x="191993" y="3459538"/>
            <a:ext cx="6375183" cy="3277438"/>
          </a:xfrm>
          <a:prstGeom prst="rect">
            <a:avLst/>
          </a:prstGeom>
          <a:noFill/>
          <a:ln w="9525">
            <a:noFill/>
            <a:miter lim="800000"/>
            <a:headEnd/>
            <a:tailEnd/>
          </a:ln>
          <a:effectLst/>
        </p:spPr>
      </p:pic>
      <p:sp>
        <p:nvSpPr>
          <p:cNvPr id="6" name="5 - Ορθογώνιο"/>
          <p:cNvSpPr/>
          <p:nvPr/>
        </p:nvSpPr>
        <p:spPr>
          <a:xfrm>
            <a:off x="6580624" y="5308048"/>
            <a:ext cx="2324707" cy="1503617"/>
          </a:xfrm>
          <a:prstGeom prst="rect">
            <a:avLst/>
          </a:prstGeom>
        </p:spPr>
        <p:txBody>
          <a:bodyPr wrap="square">
            <a:spAutoFit/>
          </a:bodyPr>
          <a:lstStyle/>
          <a:p>
            <a:pPr algn="just">
              <a:lnSpc>
                <a:spcPct val="130000"/>
              </a:lnSpc>
              <a:spcAft>
                <a:spcPts val="600"/>
              </a:spcAft>
            </a:pPr>
            <a:r>
              <a:rPr lang="el-GR" dirty="0">
                <a:solidFill>
                  <a:schemeClr val="bg1"/>
                </a:solidFill>
              </a:rPr>
              <a:t>Σχέση εγκατεστημένης ισχύος φ/β στέγης και μείωσης του κόστους εγκατάστασης.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290" y="818782"/>
            <a:ext cx="7740651" cy="892552"/>
          </a:xfrm>
          <a:prstGeom prst="rect">
            <a:avLst/>
          </a:prstGeom>
          <a:noFill/>
        </p:spPr>
        <p:txBody>
          <a:bodyPr wrap="square" rtlCol="0">
            <a:spAutoFit/>
          </a:bodyPr>
          <a:lstStyle/>
          <a:p>
            <a:r>
              <a:rPr lang="el-GR" sz="2600" dirty="0">
                <a:solidFill>
                  <a:srgbClr val="FFC000"/>
                </a:solidFill>
              </a:rPr>
              <a:t>Αποτίμηση του κοινωνικού οφέλους από την ωρίμανση της τεχνολογίας των φ/β στέγης</a:t>
            </a:r>
            <a:endParaRPr lang="el-GR" sz="2600" dirty="0">
              <a:solidFill>
                <a:srgbClr val="FFC000"/>
              </a:solidFill>
            </a:endParaRPr>
          </a:p>
        </p:txBody>
      </p:sp>
      <p:sp>
        <p:nvSpPr>
          <p:cNvPr id="3" name="TextBox 1"/>
          <p:cNvSpPr txBox="1"/>
          <p:nvPr/>
        </p:nvSpPr>
        <p:spPr>
          <a:xfrm>
            <a:off x="529290" y="1970372"/>
            <a:ext cx="7646522" cy="3737946"/>
          </a:xfrm>
          <a:prstGeom prst="rect">
            <a:avLst/>
          </a:prstGeom>
          <a:noFill/>
        </p:spPr>
        <p:txBody>
          <a:bodyPr wrap="square" rtlCol="0">
            <a:spAutoFit/>
          </a:bodyPr>
          <a:lstStyle/>
          <a:p>
            <a:pPr algn="just">
              <a:lnSpc>
                <a:spcPct val="130000"/>
              </a:lnSpc>
              <a:spcAft>
                <a:spcPts val="600"/>
              </a:spcAft>
            </a:pPr>
            <a:r>
              <a:rPr lang="el-GR" sz="2000" dirty="0">
                <a:solidFill>
                  <a:schemeClr val="bg1"/>
                </a:solidFill>
              </a:rPr>
              <a:t>Για πρώτη φορά, διεθνώς, αποτιμήθηκε το κοινωνικό όφελος από την ωρίμανση της τεχνολογίας των φ/β στέγης μέσω της μεταβολής του </a:t>
            </a:r>
            <a:r>
              <a:rPr lang="en-US" sz="2000" dirty="0">
                <a:solidFill>
                  <a:schemeClr val="bg1"/>
                </a:solidFill>
              </a:rPr>
              <a:t>LCOE</a:t>
            </a:r>
            <a:r>
              <a:rPr lang="el-GR" sz="2000" dirty="0">
                <a:solidFill>
                  <a:schemeClr val="bg1"/>
                </a:solidFill>
              </a:rPr>
              <a:t> (</a:t>
            </a:r>
            <a:r>
              <a:rPr lang="en-US" sz="2000" dirty="0" err="1">
                <a:solidFill>
                  <a:schemeClr val="bg1"/>
                </a:solidFill>
              </a:rPr>
              <a:t>Levelised</a:t>
            </a:r>
            <a:r>
              <a:rPr lang="en-US" sz="2000" dirty="0">
                <a:solidFill>
                  <a:schemeClr val="bg1"/>
                </a:solidFill>
              </a:rPr>
              <a:t> Cost of Energy)</a:t>
            </a:r>
            <a:r>
              <a:rPr lang="el-GR" sz="2000" dirty="0">
                <a:solidFill>
                  <a:schemeClr val="bg1"/>
                </a:solidFill>
              </a:rPr>
              <a:t>. Για την περίοδο 2010-2014 αυτό ισούται με </a:t>
            </a:r>
            <a:r>
              <a:rPr lang="el-GR" sz="2000" dirty="0">
                <a:solidFill>
                  <a:srgbClr val="FFC000"/>
                </a:solidFill>
              </a:rPr>
              <a:t>311 €/</a:t>
            </a:r>
            <a:r>
              <a:rPr lang="en-US" sz="2000" dirty="0" err="1">
                <a:solidFill>
                  <a:srgbClr val="FFC000"/>
                </a:solidFill>
              </a:rPr>
              <a:t>MWh</a:t>
            </a:r>
            <a:r>
              <a:rPr lang="en-US" sz="2000" dirty="0">
                <a:solidFill>
                  <a:schemeClr val="bg1"/>
                </a:solidFill>
              </a:rPr>
              <a:t>.</a:t>
            </a:r>
          </a:p>
          <a:p>
            <a:pPr algn="just">
              <a:lnSpc>
                <a:spcPct val="130000"/>
              </a:lnSpc>
              <a:spcAft>
                <a:spcPts val="600"/>
              </a:spcAft>
            </a:pPr>
            <a:r>
              <a:rPr lang="el-GR" sz="2000" dirty="0">
                <a:solidFill>
                  <a:schemeClr val="bg1"/>
                </a:solidFill>
              </a:rPr>
              <a:t>Το όφελος από την ωρίμανση της τεχνολογίας </a:t>
            </a:r>
            <a:r>
              <a:rPr lang="el-GR" sz="2000" dirty="0">
                <a:solidFill>
                  <a:srgbClr val="FFC000"/>
                </a:solidFill>
              </a:rPr>
              <a:t>υποεκτιμάται </a:t>
            </a:r>
            <a:r>
              <a:rPr lang="el-GR" sz="2000" dirty="0">
                <a:solidFill>
                  <a:schemeClr val="bg1"/>
                </a:solidFill>
              </a:rPr>
              <a:t>αν υπολογιστεί μόνο σε διάστημα τεσσάρων χρόνων, μιας που «δρα» για πολύ μεγαλύτερο διάστημα. Επομένως, το συνολικό κοινωνικό όφελος που προκύπτει </a:t>
            </a:r>
            <a:r>
              <a:rPr lang="el-GR" sz="2000" dirty="0">
                <a:solidFill>
                  <a:srgbClr val="FFC000"/>
                </a:solidFill>
              </a:rPr>
              <a:t>υπερκαλύπτει</a:t>
            </a:r>
            <a:r>
              <a:rPr lang="el-GR" sz="2000" dirty="0">
                <a:solidFill>
                  <a:schemeClr val="bg1"/>
                </a:solidFill>
              </a:rPr>
              <a:t> τη στήριξη για το έτος 2010 (έτος μεγαλύτερης εγγυημένης τιμής). </a:t>
            </a:r>
            <a:endParaRPr lang="el-GR" sz="2000" dirty="0">
              <a:solidFill>
                <a:srgbClr val="FFC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8483" y="843807"/>
            <a:ext cx="6901701" cy="492443"/>
          </a:xfrm>
          <a:prstGeom prst="rect">
            <a:avLst/>
          </a:prstGeom>
          <a:noFill/>
        </p:spPr>
        <p:txBody>
          <a:bodyPr wrap="square" rtlCol="0">
            <a:spAutoFit/>
          </a:bodyPr>
          <a:lstStyle/>
          <a:p>
            <a:r>
              <a:rPr lang="el-GR" sz="2600" dirty="0">
                <a:solidFill>
                  <a:srgbClr val="FFC000"/>
                </a:solidFill>
              </a:rPr>
              <a:t>Στρεβλώσεις του </a:t>
            </a:r>
            <a:r>
              <a:rPr lang="el-GR" sz="2600" dirty="0">
                <a:solidFill>
                  <a:srgbClr val="FFC000"/>
                </a:solidFill>
              </a:rPr>
              <a:t>μηχανισμού στήριξης των ΑΠΕ</a:t>
            </a:r>
          </a:p>
        </p:txBody>
      </p:sp>
      <p:sp>
        <p:nvSpPr>
          <p:cNvPr id="4" name="Rectangle 3"/>
          <p:cNvSpPr/>
          <p:nvPr/>
        </p:nvSpPr>
        <p:spPr>
          <a:xfrm>
            <a:off x="608482" y="1624358"/>
            <a:ext cx="7419411" cy="3447098"/>
          </a:xfrm>
          <a:prstGeom prst="rect">
            <a:avLst/>
          </a:prstGeom>
        </p:spPr>
        <p:txBody>
          <a:bodyPr wrap="square">
            <a:spAutoFit/>
          </a:bodyPr>
          <a:lstStyle/>
          <a:p>
            <a:pPr algn="just">
              <a:lnSpc>
                <a:spcPct val="130000"/>
              </a:lnSpc>
              <a:spcAft>
                <a:spcPts val="600"/>
              </a:spcAft>
            </a:pPr>
            <a:r>
              <a:rPr lang="el-GR" sz="2000" dirty="0">
                <a:solidFill>
                  <a:prstClr val="white"/>
                </a:solidFill>
              </a:rPr>
              <a:t>Η αποτίμηση των περιβαλλοντικών ωφελειών που πραγματοποιήθηκε αποκαλύπτει σημαντικές στρεβλώσεις του μηχανισμού στήριξης των ΑΠΕ. </a:t>
            </a:r>
          </a:p>
          <a:p>
            <a:pPr algn="just">
              <a:lnSpc>
                <a:spcPct val="130000"/>
              </a:lnSpc>
              <a:spcAft>
                <a:spcPts val="600"/>
              </a:spcAft>
            </a:pPr>
            <a:r>
              <a:rPr lang="el-GR" sz="2000" dirty="0">
                <a:solidFill>
                  <a:prstClr val="white"/>
                </a:solidFill>
              </a:rPr>
              <a:t>Χαρακτηριστικό παράδειγμα:</a:t>
            </a:r>
          </a:p>
          <a:p>
            <a:pPr algn="just">
              <a:lnSpc>
                <a:spcPct val="130000"/>
              </a:lnSpc>
              <a:spcAft>
                <a:spcPts val="600"/>
              </a:spcAft>
            </a:pPr>
            <a:r>
              <a:rPr lang="el-GR" sz="2000" dirty="0">
                <a:solidFill>
                  <a:prstClr val="white"/>
                </a:solidFill>
              </a:rPr>
              <a:t>Οι </a:t>
            </a:r>
            <a:r>
              <a:rPr lang="el-GR" sz="2000" dirty="0">
                <a:solidFill>
                  <a:prstClr val="white"/>
                </a:solidFill>
              </a:rPr>
              <a:t>μονάδες </a:t>
            </a:r>
            <a:r>
              <a:rPr lang="el-GR" sz="2000" dirty="0">
                <a:solidFill>
                  <a:srgbClr val="FFC000"/>
                </a:solidFill>
              </a:rPr>
              <a:t>ΣΗΘΥΑ</a:t>
            </a:r>
            <a:r>
              <a:rPr lang="el-GR" sz="2000" dirty="0">
                <a:solidFill>
                  <a:prstClr val="white"/>
                </a:solidFill>
              </a:rPr>
              <a:t> αποζημιώνονται με ίδια σχεδόν εγγυημένη τιμή (2014), ενώ παράγουν </a:t>
            </a:r>
            <a:r>
              <a:rPr lang="el-GR" sz="2000" dirty="0">
                <a:solidFill>
                  <a:srgbClr val="FFC000"/>
                </a:solidFill>
              </a:rPr>
              <a:t>6,5 φορές περισσότερες εκπομπές </a:t>
            </a:r>
            <a:r>
              <a:rPr lang="el-GR" sz="2000" dirty="0">
                <a:solidFill>
                  <a:srgbClr val="FFC000"/>
                </a:solidFill>
              </a:rPr>
              <a:t>CO</a:t>
            </a:r>
            <a:r>
              <a:rPr lang="el-GR" sz="2000" baseline="-25000" dirty="0">
                <a:solidFill>
                  <a:srgbClr val="FFC000"/>
                </a:solidFill>
              </a:rPr>
              <a:t>2</a:t>
            </a:r>
            <a:r>
              <a:rPr lang="el-GR" sz="2000" dirty="0">
                <a:solidFill>
                  <a:prstClr val="white"/>
                </a:solidFill>
              </a:rPr>
              <a:t> </a:t>
            </a:r>
            <a:r>
              <a:rPr lang="el-GR" sz="2000" dirty="0">
                <a:solidFill>
                  <a:prstClr val="white"/>
                </a:solidFill>
              </a:rPr>
              <a:t>(</a:t>
            </a:r>
            <a:r>
              <a:rPr lang="el-GR" sz="2000" dirty="0">
                <a:solidFill>
                  <a:schemeClr val="bg1"/>
                </a:solidFill>
              </a:rPr>
              <a:t>0,39 </a:t>
            </a:r>
            <a:r>
              <a:rPr lang="el-GR" sz="2000" dirty="0" err="1">
                <a:solidFill>
                  <a:schemeClr val="bg1"/>
                </a:solidFill>
              </a:rPr>
              <a:t>tn</a:t>
            </a:r>
            <a:r>
              <a:rPr lang="el-GR" sz="2000" dirty="0">
                <a:solidFill>
                  <a:schemeClr val="bg1"/>
                </a:solidFill>
              </a:rPr>
              <a:t> CO</a:t>
            </a:r>
            <a:r>
              <a:rPr lang="el-GR" sz="2000" baseline="-25000" dirty="0">
                <a:solidFill>
                  <a:schemeClr val="bg1"/>
                </a:solidFill>
              </a:rPr>
              <a:t>2</a:t>
            </a:r>
            <a:r>
              <a:rPr lang="el-GR" sz="2000" dirty="0">
                <a:solidFill>
                  <a:schemeClr val="bg1"/>
                </a:solidFill>
              </a:rPr>
              <a:t>/MWh έναντι 0,06 </a:t>
            </a:r>
            <a:r>
              <a:rPr lang="el-GR" sz="2000" dirty="0" err="1">
                <a:solidFill>
                  <a:schemeClr val="bg1"/>
                </a:solidFill>
              </a:rPr>
              <a:t>tn</a:t>
            </a:r>
            <a:r>
              <a:rPr lang="el-GR" sz="2000" dirty="0">
                <a:solidFill>
                  <a:schemeClr val="bg1"/>
                </a:solidFill>
              </a:rPr>
              <a:t> CO</a:t>
            </a:r>
            <a:r>
              <a:rPr lang="el-GR" sz="2000" baseline="-25000" dirty="0">
                <a:solidFill>
                  <a:schemeClr val="bg1"/>
                </a:solidFill>
              </a:rPr>
              <a:t>2</a:t>
            </a:r>
            <a:r>
              <a:rPr lang="el-GR" sz="2000" dirty="0">
                <a:solidFill>
                  <a:schemeClr val="bg1"/>
                </a:solidFill>
              </a:rPr>
              <a:t>/MWh), </a:t>
            </a:r>
            <a:r>
              <a:rPr lang="el-GR" sz="2000" dirty="0">
                <a:solidFill>
                  <a:prstClr val="white"/>
                </a:solidFill>
              </a:rPr>
              <a:t>ακόμη και αν υπολογιστούν οι εκπομπές των οικιακών φ/β στη διάρκεια ζωής των </a:t>
            </a:r>
            <a:r>
              <a:rPr lang="el-GR" sz="2000" dirty="0">
                <a:solidFill>
                  <a:prstClr val="white"/>
                </a:solidFill>
              </a:rPr>
              <a:t>εγκαταστάσεων.</a:t>
            </a:r>
          </a:p>
        </p:txBody>
      </p:sp>
    </p:spTree>
    <p:extLst>
      <p:ext uri="{BB962C8B-B14F-4D97-AF65-F5344CB8AC3E}">
        <p14:creationId xmlns:p14="http://schemas.microsoft.com/office/powerpoint/2010/main" val="3007867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7594" y="768544"/>
            <a:ext cx="7910605" cy="892552"/>
          </a:xfrm>
          <a:prstGeom prst="rect">
            <a:avLst/>
          </a:prstGeom>
          <a:noFill/>
        </p:spPr>
        <p:txBody>
          <a:bodyPr wrap="square" rtlCol="0">
            <a:spAutoFit/>
          </a:bodyPr>
          <a:lstStyle/>
          <a:p>
            <a:pPr algn="just"/>
            <a:r>
              <a:rPr lang="el-GR" sz="2600" dirty="0">
                <a:solidFill>
                  <a:srgbClr val="FFC000"/>
                </a:solidFill>
              </a:rPr>
              <a:t>Το μεγάλο έλλειμμα του Ειδικού </a:t>
            </a:r>
            <a:r>
              <a:rPr lang="el-GR" sz="2600" dirty="0" smtClean="0">
                <a:solidFill>
                  <a:srgbClr val="FFC000"/>
                </a:solidFill>
              </a:rPr>
              <a:t>Λογαριασμού </a:t>
            </a:r>
            <a:r>
              <a:rPr lang="el-GR" sz="2600" dirty="0">
                <a:solidFill>
                  <a:srgbClr val="FFC000"/>
                </a:solidFill>
              </a:rPr>
              <a:t>η αιτία του </a:t>
            </a:r>
            <a:r>
              <a:rPr lang="el-GR" sz="2600" dirty="0" smtClean="0">
                <a:solidFill>
                  <a:srgbClr val="FFC000"/>
                </a:solidFill>
              </a:rPr>
              <a:t>προβλήματος</a:t>
            </a:r>
            <a:endParaRPr lang="el-GR" sz="2600" dirty="0">
              <a:solidFill>
                <a:srgbClr val="FFC00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94" y="1918975"/>
            <a:ext cx="7357458" cy="4155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 Ορθογώνιο"/>
          <p:cNvSpPr/>
          <p:nvPr/>
        </p:nvSpPr>
        <p:spPr>
          <a:xfrm>
            <a:off x="2623549" y="6168919"/>
            <a:ext cx="3896901" cy="492443"/>
          </a:xfrm>
          <a:prstGeom prst="rect">
            <a:avLst/>
          </a:prstGeom>
        </p:spPr>
        <p:txBody>
          <a:bodyPr wrap="none">
            <a:spAutoFit/>
          </a:bodyPr>
          <a:lstStyle/>
          <a:p>
            <a:pPr lvl="0" algn="ctr"/>
            <a:r>
              <a:rPr lang="el-GR" sz="2600" dirty="0">
                <a:solidFill>
                  <a:srgbClr val="FFC000"/>
                </a:solidFill>
              </a:rPr>
              <a:t>Πού οφείλεται όμως αυτό; </a:t>
            </a:r>
            <a:endParaRPr lang="el-GR" sz="2600" dirty="0">
              <a:solidFill>
                <a:srgbClr val="FFC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8311" y="1355417"/>
            <a:ext cx="7910230" cy="4615110"/>
          </a:xfrm>
          <a:prstGeom prst="rect">
            <a:avLst/>
          </a:prstGeom>
        </p:spPr>
        <p:txBody>
          <a:bodyPr wrap="square">
            <a:spAutoFit/>
          </a:bodyPr>
          <a:lstStyle/>
          <a:p>
            <a:pPr marL="203592" indent="-203592" algn="just">
              <a:lnSpc>
                <a:spcPct val="130000"/>
              </a:lnSpc>
              <a:spcAft>
                <a:spcPts val="600"/>
              </a:spcAft>
              <a:buFont typeface="Arial" pitchFamily="34" charset="0"/>
              <a:buChar char="•"/>
            </a:pPr>
            <a:r>
              <a:rPr lang="el-GR" sz="2000" dirty="0">
                <a:solidFill>
                  <a:prstClr val="white"/>
                </a:solidFill>
              </a:rPr>
              <a:t>Τα </a:t>
            </a:r>
            <a:r>
              <a:rPr lang="el-GR" sz="2000" dirty="0">
                <a:solidFill>
                  <a:prstClr val="white"/>
                </a:solidFill>
              </a:rPr>
              <a:t>οικιακά φ/β </a:t>
            </a:r>
            <a:r>
              <a:rPr lang="el-GR" sz="2000" dirty="0">
                <a:solidFill>
                  <a:schemeClr val="bg1"/>
                </a:solidFill>
              </a:rPr>
              <a:t>παράγουν σημαντικά περιβαλλοντικά και κοινωνικά οφέλη, που υπερκαλύπτουν την ενίσχυση που θα ελάμβαναν αν δεν υπήρχαν μειώσεις, ακόμη και κάτω από τις συντηρητικότερες παραδοχές εκτίμησης. </a:t>
            </a:r>
            <a:endParaRPr lang="el-GR" sz="2000" dirty="0">
              <a:solidFill>
                <a:schemeClr val="bg1"/>
              </a:solidFill>
            </a:endParaRPr>
          </a:p>
          <a:p>
            <a:pPr marL="203592" indent="-203592" algn="just">
              <a:lnSpc>
                <a:spcPct val="130000"/>
              </a:lnSpc>
              <a:spcAft>
                <a:spcPts val="600"/>
              </a:spcAft>
              <a:buFont typeface="Arial" pitchFamily="34" charset="0"/>
              <a:buChar char="•"/>
            </a:pPr>
            <a:r>
              <a:rPr lang="el-GR" sz="2000" dirty="0">
                <a:solidFill>
                  <a:schemeClr val="bg1"/>
                </a:solidFill>
              </a:rPr>
              <a:t>Η μονομερής αλλαγή των </a:t>
            </a:r>
            <a:r>
              <a:rPr lang="el-GR" sz="2000" dirty="0">
                <a:solidFill>
                  <a:schemeClr val="bg1"/>
                </a:solidFill>
              </a:rPr>
              <a:t>όρων </a:t>
            </a:r>
            <a:r>
              <a:rPr lang="el-GR" sz="2000" dirty="0">
                <a:solidFill>
                  <a:schemeClr val="bg1"/>
                </a:solidFill>
              </a:rPr>
              <a:t>της επένδυσης δημιουργεί σημαντική ζημία στους μικροεπενδυτές </a:t>
            </a:r>
            <a:r>
              <a:rPr lang="el-GR" sz="2000" dirty="0">
                <a:solidFill>
                  <a:schemeClr val="bg1"/>
                </a:solidFill>
              </a:rPr>
              <a:t>των οικιακών </a:t>
            </a:r>
            <a:r>
              <a:rPr lang="el-GR" sz="2000" dirty="0">
                <a:solidFill>
                  <a:schemeClr val="bg1"/>
                </a:solidFill>
              </a:rPr>
              <a:t>φ/β, «παγιδεύοντάς» τους σε μια επένδυση που δεν θα είχαν κάνει αν γνώριζαν την εξέλιξη αυτή.</a:t>
            </a:r>
          </a:p>
          <a:p>
            <a:pPr marL="203592" indent="-203592" algn="just">
              <a:lnSpc>
                <a:spcPct val="130000"/>
              </a:lnSpc>
              <a:spcAft>
                <a:spcPts val="600"/>
              </a:spcAft>
              <a:buFont typeface="Arial" pitchFamily="34" charset="0"/>
              <a:buChar char="•"/>
            </a:pPr>
            <a:r>
              <a:rPr lang="el-GR" sz="2000" dirty="0">
                <a:solidFill>
                  <a:schemeClr val="bg1"/>
                </a:solidFill>
              </a:rPr>
              <a:t>Η αθέτηση των υποχρεώσεων από πλευράς του Κράτους και υπονομεύει την εμπιστοσύνη των μικροεπενδυτών σε αυτό αλλά κυρίως στρεβλώνει τον ανταγωνισμό υπέρ </a:t>
            </a:r>
            <a:r>
              <a:rPr lang="el-GR" sz="2000" dirty="0">
                <a:solidFill>
                  <a:schemeClr val="bg1"/>
                </a:solidFill>
              </a:rPr>
              <a:t>περισσότερο ρυπογόνων μεθόδων</a:t>
            </a:r>
            <a:r>
              <a:rPr lang="el-GR" sz="2000" dirty="0">
                <a:solidFill>
                  <a:prstClr val="white"/>
                </a:solidFill>
              </a:rPr>
              <a:t> παραγωγής ενέργειας </a:t>
            </a:r>
            <a:r>
              <a:rPr lang="el-GR" sz="2000" dirty="0">
                <a:solidFill>
                  <a:prstClr val="white"/>
                </a:solidFill>
              </a:rPr>
              <a:t>με βλάβη </a:t>
            </a:r>
            <a:r>
              <a:rPr lang="el-GR" sz="2000" dirty="0">
                <a:solidFill>
                  <a:prstClr val="white"/>
                </a:solidFill>
              </a:rPr>
              <a:t>του κοινωνικού συνόλου.</a:t>
            </a:r>
          </a:p>
        </p:txBody>
      </p:sp>
      <p:sp>
        <p:nvSpPr>
          <p:cNvPr id="3" name="TextBox 1"/>
          <p:cNvSpPr txBox="1"/>
          <p:nvPr/>
        </p:nvSpPr>
        <p:spPr>
          <a:xfrm>
            <a:off x="588311" y="695889"/>
            <a:ext cx="6444503" cy="492443"/>
          </a:xfrm>
          <a:prstGeom prst="rect">
            <a:avLst/>
          </a:prstGeom>
          <a:noFill/>
        </p:spPr>
        <p:txBody>
          <a:bodyPr wrap="square" rtlCol="0">
            <a:spAutoFit/>
          </a:bodyPr>
          <a:lstStyle/>
          <a:p>
            <a:r>
              <a:rPr lang="el-GR" sz="2600" dirty="0">
                <a:solidFill>
                  <a:srgbClr val="FFC000"/>
                </a:solidFill>
              </a:rPr>
              <a:t>Συμπεράσματα</a:t>
            </a:r>
            <a:endParaRPr lang="el-GR" sz="2600" dirty="0">
              <a:solidFill>
                <a:srgbClr val="FFC000"/>
              </a:solidFill>
            </a:endParaRPr>
          </a:p>
        </p:txBody>
      </p:sp>
    </p:spTree>
    <p:extLst>
      <p:ext uri="{BB962C8B-B14F-4D97-AF65-F5344CB8AC3E}">
        <p14:creationId xmlns:p14="http://schemas.microsoft.com/office/powerpoint/2010/main" val="3594534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1416" y="628654"/>
            <a:ext cx="6444503" cy="492443"/>
          </a:xfrm>
          <a:prstGeom prst="rect">
            <a:avLst/>
          </a:prstGeom>
          <a:noFill/>
        </p:spPr>
        <p:txBody>
          <a:bodyPr wrap="square" rtlCol="0">
            <a:spAutoFit/>
          </a:bodyPr>
          <a:lstStyle/>
          <a:p>
            <a:r>
              <a:rPr lang="el-GR" sz="2600" dirty="0">
                <a:solidFill>
                  <a:srgbClr val="FFC000"/>
                </a:solidFill>
              </a:rPr>
              <a:t>Αιτίες ελλείμματος Ειδικού </a:t>
            </a:r>
            <a:r>
              <a:rPr lang="el-GR" sz="2600" dirty="0">
                <a:solidFill>
                  <a:srgbClr val="FFC000"/>
                </a:solidFill>
              </a:rPr>
              <a:t>Λογαριασμού</a:t>
            </a:r>
            <a:endParaRPr lang="el-GR" sz="2600" dirty="0">
              <a:solidFill>
                <a:srgbClr val="FFC000"/>
              </a:solidFill>
            </a:endParaRPr>
          </a:p>
        </p:txBody>
      </p:sp>
      <p:sp>
        <p:nvSpPr>
          <p:cNvPr id="4" name="Rectangle 3"/>
          <p:cNvSpPr/>
          <p:nvPr/>
        </p:nvSpPr>
        <p:spPr>
          <a:xfrm>
            <a:off x="593166" y="1193203"/>
            <a:ext cx="7125445" cy="3891835"/>
          </a:xfrm>
          <a:prstGeom prst="rect">
            <a:avLst/>
          </a:prstGeom>
        </p:spPr>
        <p:txBody>
          <a:bodyPr wrap="square">
            <a:spAutoFit/>
          </a:bodyPr>
          <a:lstStyle/>
          <a:p>
            <a:pPr marL="268288" indent="-268288" algn="just">
              <a:lnSpc>
                <a:spcPct val="130000"/>
              </a:lnSpc>
              <a:spcAft>
                <a:spcPts val="600"/>
              </a:spcAft>
              <a:buFont typeface="Arial" pitchFamily="34" charset="0"/>
              <a:buChar char="•"/>
            </a:pPr>
            <a:r>
              <a:rPr lang="el-GR" sz="2000" dirty="0">
                <a:solidFill>
                  <a:prstClr val="white"/>
                </a:solidFill>
              </a:rPr>
              <a:t>Αποτυχία ελέγχου του προσδιορισμένου ρυθμού εισόδου μονάδων ΑΠΕ από πλευράς του κράτους, ειδικά στην περίπτωση των φ/β επί εδάφους</a:t>
            </a:r>
            <a:r>
              <a:rPr lang="el-GR" sz="2000" dirty="0">
                <a:solidFill>
                  <a:prstClr val="white"/>
                </a:solidFill>
              </a:rPr>
              <a:t>.</a:t>
            </a:r>
            <a:endParaRPr lang="el-GR" sz="2000" dirty="0">
              <a:solidFill>
                <a:prstClr val="white"/>
              </a:solidFill>
            </a:endParaRPr>
          </a:p>
          <a:p>
            <a:pPr marL="268288" indent="-268288" algn="just">
              <a:lnSpc>
                <a:spcPct val="130000"/>
              </a:lnSpc>
              <a:spcAft>
                <a:spcPts val="600"/>
              </a:spcAft>
              <a:buFont typeface="Arial" pitchFamily="34" charset="0"/>
              <a:buChar char="•"/>
            </a:pPr>
            <a:r>
              <a:rPr lang="el-GR" sz="2000" dirty="0">
                <a:solidFill>
                  <a:prstClr val="white"/>
                </a:solidFill>
              </a:rPr>
              <a:t>Υποεκτίμηση της ΟΤΣ</a:t>
            </a:r>
            <a:r>
              <a:rPr lang="el-GR" sz="2000" dirty="0">
                <a:solidFill>
                  <a:prstClr val="white"/>
                </a:solidFill>
              </a:rPr>
              <a:t>.</a:t>
            </a:r>
            <a:endParaRPr lang="el-GR" sz="2000" dirty="0">
              <a:solidFill>
                <a:prstClr val="white"/>
              </a:solidFill>
            </a:endParaRPr>
          </a:p>
          <a:p>
            <a:pPr marL="268288" indent="-268288" algn="just">
              <a:lnSpc>
                <a:spcPct val="130000"/>
              </a:lnSpc>
              <a:spcAft>
                <a:spcPts val="600"/>
              </a:spcAft>
              <a:buFont typeface="Arial" pitchFamily="34" charset="0"/>
              <a:buChar char="•"/>
            </a:pPr>
            <a:r>
              <a:rPr lang="el-GR" sz="2000" dirty="0">
                <a:solidFill>
                  <a:prstClr val="white"/>
                </a:solidFill>
              </a:rPr>
              <a:t>Εσφαλμένη εκτίμηση των εσόδων από την πώληση των δικαιωμάτων αερίων ρύπων του θερμοκηπίου αλλά και του τέλους της ΕΡΤ</a:t>
            </a:r>
            <a:r>
              <a:rPr lang="el-GR" sz="2000" dirty="0">
                <a:solidFill>
                  <a:prstClr val="white"/>
                </a:solidFill>
              </a:rPr>
              <a:t>.</a:t>
            </a:r>
            <a:endParaRPr lang="el-GR" sz="2000" dirty="0">
              <a:solidFill>
                <a:prstClr val="white"/>
              </a:solidFill>
            </a:endParaRPr>
          </a:p>
          <a:p>
            <a:pPr marL="268288" indent="-268288" algn="just">
              <a:lnSpc>
                <a:spcPct val="130000"/>
              </a:lnSpc>
              <a:spcAft>
                <a:spcPts val="600"/>
              </a:spcAft>
              <a:buFont typeface="Arial" pitchFamily="34" charset="0"/>
              <a:buChar char="•"/>
            </a:pPr>
            <a:r>
              <a:rPr lang="el-GR" sz="2000" dirty="0">
                <a:solidFill>
                  <a:prstClr val="white"/>
                </a:solidFill>
              </a:rPr>
              <a:t>Το εγγενές πρόβλημα της σύνδεσης του κοινωνικού οφέλους με τη χρηματιστηριακή τιμή του CO</a:t>
            </a:r>
            <a:r>
              <a:rPr lang="el-GR" sz="2000" baseline="-25000" dirty="0">
                <a:solidFill>
                  <a:prstClr val="white"/>
                </a:solidFill>
              </a:rPr>
              <a:t>2</a:t>
            </a:r>
            <a:r>
              <a:rPr lang="el-GR" sz="2000" dirty="0">
                <a:solidFill>
                  <a:prstClr val="white"/>
                </a:solidFill>
              </a:rPr>
              <a:t>. </a:t>
            </a:r>
          </a:p>
        </p:txBody>
      </p:sp>
    </p:spTree>
    <p:extLst>
      <p:ext uri="{BB962C8B-B14F-4D97-AF65-F5344CB8AC3E}">
        <p14:creationId xmlns:p14="http://schemas.microsoft.com/office/powerpoint/2010/main" val="2324686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006288" y="1550408"/>
            <a:ext cx="7769619" cy="3761180"/>
          </a:xfrm>
          <a:prstGeom prst="rect">
            <a:avLst/>
          </a:prstGeom>
          <a:noFill/>
          <a:ln w="9525">
            <a:noFill/>
            <a:miter lim="800000"/>
            <a:headEnd/>
            <a:tailEnd/>
          </a:ln>
          <a:effectLst/>
        </p:spPr>
      </p:pic>
      <p:sp>
        <p:nvSpPr>
          <p:cNvPr id="3" name="TextBox 1"/>
          <p:cNvSpPr txBox="1"/>
          <p:nvPr/>
        </p:nvSpPr>
        <p:spPr>
          <a:xfrm>
            <a:off x="1006289" y="769663"/>
            <a:ext cx="7131422" cy="492443"/>
          </a:xfrm>
          <a:prstGeom prst="rect">
            <a:avLst/>
          </a:prstGeom>
          <a:noFill/>
        </p:spPr>
        <p:txBody>
          <a:bodyPr wrap="square" rtlCol="0">
            <a:spAutoFit/>
          </a:bodyPr>
          <a:lstStyle/>
          <a:p>
            <a:r>
              <a:rPr lang="el-GR" sz="2600" dirty="0">
                <a:solidFill>
                  <a:srgbClr val="FFC000"/>
                </a:solidFill>
              </a:rPr>
              <a:t>Η διείσδυση των φ/β εγκαταστάσεων επί εδάφους</a:t>
            </a:r>
            <a:endParaRPr lang="el-GR" sz="2600" dirty="0">
              <a:solidFill>
                <a:srgbClr val="FFC000"/>
              </a:solidFill>
            </a:endParaRPr>
          </a:p>
        </p:txBody>
      </p:sp>
      <p:cxnSp>
        <p:nvCxnSpPr>
          <p:cNvPr id="5" name="4 - Ευθεία γραμμή σύνδεσης"/>
          <p:cNvCxnSpPr/>
          <p:nvPr/>
        </p:nvCxnSpPr>
        <p:spPr>
          <a:xfrm>
            <a:off x="6106459" y="2024533"/>
            <a:ext cx="0" cy="277200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Rectangle 3"/>
          <p:cNvSpPr/>
          <p:nvPr/>
        </p:nvSpPr>
        <p:spPr>
          <a:xfrm>
            <a:off x="1006288" y="5599890"/>
            <a:ext cx="5980580" cy="860235"/>
          </a:xfrm>
          <a:prstGeom prst="rect">
            <a:avLst/>
          </a:prstGeom>
        </p:spPr>
        <p:txBody>
          <a:bodyPr wrap="square">
            <a:spAutoFit/>
          </a:bodyPr>
          <a:lstStyle/>
          <a:p>
            <a:pPr algn="just">
              <a:lnSpc>
                <a:spcPct val="130000"/>
              </a:lnSpc>
              <a:spcAft>
                <a:spcPts val="600"/>
              </a:spcAft>
            </a:pPr>
            <a:r>
              <a:rPr lang="el-GR" sz="2000" dirty="0">
                <a:solidFill>
                  <a:prstClr val="white"/>
                </a:solidFill>
              </a:rPr>
              <a:t>Το ποσοστό διείσδυσης που έπρεπε να ολοκληρωθεί το 2020 πραγματοποιήθηκε το 2013, 7 χρόνια νωρίτερα.</a:t>
            </a:r>
            <a:endParaRPr lang="el-GR" sz="2000" dirty="0">
              <a:solidFill>
                <a:prstClr val="white"/>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7969" y="642101"/>
            <a:ext cx="6444503" cy="492443"/>
          </a:xfrm>
          <a:prstGeom prst="rect">
            <a:avLst/>
          </a:prstGeom>
          <a:noFill/>
        </p:spPr>
        <p:txBody>
          <a:bodyPr wrap="square" rtlCol="0">
            <a:spAutoFit/>
          </a:bodyPr>
          <a:lstStyle/>
          <a:p>
            <a:r>
              <a:rPr lang="el-GR" sz="2600" dirty="0">
                <a:solidFill>
                  <a:srgbClr val="FFC000"/>
                </a:solidFill>
              </a:rPr>
              <a:t>Αιτίες ελλείμματος Ειδικού Λογαριασμού</a:t>
            </a:r>
          </a:p>
        </p:txBody>
      </p:sp>
      <p:sp>
        <p:nvSpPr>
          <p:cNvPr id="4" name="Rectangle 3"/>
          <p:cNvSpPr/>
          <p:nvPr/>
        </p:nvSpPr>
        <p:spPr>
          <a:xfrm>
            <a:off x="579719" y="1206650"/>
            <a:ext cx="7125445" cy="3891835"/>
          </a:xfrm>
          <a:prstGeom prst="rect">
            <a:avLst/>
          </a:prstGeom>
        </p:spPr>
        <p:txBody>
          <a:bodyPr wrap="square">
            <a:spAutoFit/>
          </a:bodyPr>
          <a:lstStyle/>
          <a:p>
            <a:pPr marL="268288" indent="-268288" algn="just">
              <a:lnSpc>
                <a:spcPct val="130000"/>
              </a:lnSpc>
              <a:spcAft>
                <a:spcPts val="600"/>
              </a:spcAft>
              <a:buFont typeface="Arial" pitchFamily="34" charset="0"/>
              <a:buChar char="•"/>
            </a:pPr>
            <a:r>
              <a:rPr lang="el-GR" sz="2000" dirty="0">
                <a:solidFill>
                  <a:prstClr val="white"/>
                </a:solidFill>
              </a:rPr>
              <a:t>Αποτυχία ελέγχου του προσδιορισμένου ρυθμού εισόδου μονάδων ΑΠΕ από πλευράς του κράτους, ειδικά στην περίπτωση των φ/β επί εδάφους.</a:t>
            </a:r>
          </a:p>
          <a:p>
            <a:pPr marL="268288" indent="-268288" algn="just">
              <a:lnSpc>
                <a:spcPct val="130000"/>
              </a:lnSpc>
              <a:spcAft>
                <a:spcPts val="600"/>
              </a:spcAft>
              <a:buFont typeface="Arial" pitchFamily="34" charset="0"/>
              <a:buChar char="•"/>
            </a:pPr>
            <a:r>
              <a:rPr lang="el-GR" sz="2000" dirty="0">
                <a:solidFill>
                  <a:prstClr val="white"/>
                </a:solidFill>
              </a:rPr>
              <a:t>Υποεκτίμηση της ΟΤΣ.</a:t>
            </a:r>
          </a:p>
          <a:p>
            <a:pPr marL="268288" indent="-268288" algn="just">
              <a:lnSpc>
                <a:spcPct val="130000"/>
              </a:lnSpc>
              <a:spcAft>
                <a:spcPts val="600"/>
              </a:spcAft>
              <a:buFont typeface="Arial" pitchFamily="34" charset="0"/>
              <a:buChar char="•"/>
            </a:pPr>
            <a:r>
              <a:rPr lang="el-GR" sz="2000" dirty="0">
                <a:solidFill>
                  <a:prstClr val="white"/>
                </a:solidFill>
              </a:rPr>
              <a:t>Εσφαλμένη εκτίμηση των εσόδων από την πώληση των δικαιωμάτων αερίων ρύπων του θερμοκηπίου αλλά και του τέλους της ΕΡΤ.</a:t>
            </a:r>
          </a:p>
          <a:p>
            <a:pPr marL="268288" indent="-268288" algn="just">
              <a:lnSpc>
                <a:spcPct val="130000"/>
              </a:lnSpc>
              <a:spcAft>
                <a:spcPts val="600"/>
              </a:spcAft>
              <a:buFont typeface="Arial" pitchFamily="34" charset="0"/>
              <a:buChar char="•"/>
            </a:pPr>
            <a:r>
              <a:rPr lang="el-GR" sz="2000" dirty="0">
                <a:solidFill>
                  <a:prstClr val="white"/>
                </a:solidFill>
              </a:rPr>
              <a:t>Το εγγενές πρόβλημα της σύνδεσης του κοινωνικού οφέλους με τη χρηματιστηριακή τιμή του CO</a:t>
            </a:r>
            <a:r>
              <a:rPr lang="el-GR" sz="2000" baseline="-25000" dirty="0">
                <a:solidFill>
                  <a:prstClr val="white"/>
                </a:solidFill>
              </a:rPr>
              <a:t>2</a:t>
            </a:r>
            <a:r>
              <a:rPr lang="el-GR" sz="2000" dirty="0">
                <a:solidFill>
                  <a:prstClr val="white"/>
                </a:solidFill>
              </a:rPr>
              <a:t>. </a:t>
            </a:r>
          </a:p>
        </p:txBody>
      </p:sp>
    </p:spTree>
    <p:extLst>
      <p:ext uri="{BB962C8B-B14F-4D97-AF65-F5344CB8AC3E}">
        <p14:creationId xmlns:p14="http://schemas.microsoft.com/office/powerpoint/2010/main" val="2070934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48153" y="2363580"/>
            <a:ext cx="8047693" cy="2130840"/>
          </a:xfrm>
          <a:prstGeom prst="rect">
            <a:avLst/>
          </a:prstGeom>
        </p:spPr>
        <p:txBody>
          <a:bodyPr wrap="square">
            <a:spAutoFit/>
          </a:bodyPr>
          <a:lstStyle/>
          <a:p>
            <a:pPr algn="ctr">
              <a:lnSpc>
                <a:spcPct val="130000"/>
              </a:lnSpc>
            </a:pPr>
            <a:r>
              <a:rPr lang="el-GR" sz="2600" dirty="0">
                <a:solidFill>
                  <a:srgbClr val="FFC000"/>
                </a:solidFill>
              </a:rPr>
              <a:t>Η ελληνική Πολιτεία χωρίς να αναλύσει τα αίτια που οδήγησαν στη διόγκωση του ελλείμματος αντιμετώπισε το πρόβλημα με λογιστική αντίληψη, η οποία οδήγησε σε μια άδικη και «οριζόντια» μείωση των εγγυημένων τιμών</a:t>
            </a:r>
            <a:endParaRPr lang="el-GR" sz="2600" dirty="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5546" y="655549"/>
            <a:ext cx="6444503" cy="492443"/>
          </a:xfrm>
          <a:prstGeom prst="rect">
            <a:avLst/>
          </a:prstGeom>
          <a:noFill/>
        </p:spPr>
        <p:txBody>
          <a:bodyPr wrap="square" rtlCol="0">
            <a:spAutoFit/>
          </a:bodyPr>
          <a:lstStyle/>
          <a:p>
            <a:r>
              <a:rPr lang="el-GR" sz="2600" dirty="0">
                <a:solidFill>
                  <a:srgbClr val="FFC000"/>
                </a:solidFill>
              </a:rPr>
              <a:t>Ειδικό Πρόγραμμα Ανάπτυξης Φ/Β σε Στέγες</a:t>
            </a:r>
          </a:p>
        </p:txBody>
      </p:sp>
      <p:sp>
        <p:nvSpPr>
          <p:cNvPr id="4" name="Rectangle 3"/>
          <p:cNvSpPr/>
          <p:nvPr/>
        </p:nvSpPr>
        <p:spPr>
          <a:xfrm>
            <a:off x="655546" y="1245869"/>
            <a:ext cx="8085042" cy="5015219"/>
          </a:xfrm>
          <a:prstGeom prst="rect">
            <a:avLst/>
          </a:prstGeom>
        </p:spPr>
        <p:txBody>
          <a:bodyPr wrap="square">
            <a:spAutoFit/>
          </a:bodyPr>
          <a:lstStyle/>
          <a:p>
            <a:pPr marL="203592" indent="-203592" algn="just">
              <a:lnSpc>
                <a:spcPct val="130000"/>
              </a:lnSpc>
              <a:spcAft>
                <a:spcPts val="600"/>
              </a:spcAft>
            </a:pPr>
            <a:r>
              <a:rPr lang="el-GR" sz="2000" dirty="0">
                <a:solidFill>
                  <a:prstClr val="white"/>
                </a:solidFill>
              </a:rPr>
              <a:t>Επίσημες αναφορές για το χαρακτηρισμό των φ/β στέγης: </a:t>
            </a:r>
          </a:p>
          <a:p>
            <a:pPr marL="203592" indent="-203592" algn="just">
              <a:lnSpc>
                <a:spcPct val="130000"/>
              </a:lnSpc>
              <a:spcAft>
                <a:spcPts val="600"/>
              </a:spcAft>
              <a:buFont typeface="Arial" pitchFamily="34" charset="0"/>
              <a:buChar char="•"/>
            </a:pPr>
            <a:r>
              <a:rPr lang="el-GR" sz="2000" dirty="0">
                <a:solidFill>
                  <a:prstClr val="white"/>
                </a:solidFill>
              </a:rPr>
              <a:t>«…Η εγκατάσταση </a:t>
            </a:r>
            <a:r>
              <a:rPr lang="el-GR" sz="2000" dirty="0" err="1">
                <a:solidFill>
                  <a:prstClr val="white"/>
                </a:solidFill>
              </a:rPr>
              <a:t>φωτοβολταϊκών</a:t>
            </a:r>
            <a:r>
              <a:rPr lang="el-GR" sz="2000" dirty="0">
                <a:solidFill>
                  <a:prstClr val="white"/>
                </a:solidFill>
              </a:rPr>
              <a:t> σταθμών [...] κατά το δυνατόν πλησιέστερα στην κατανάλωση συμβάλει στην καλύτερη και οικονομικότερη λειτουργία των ηλεκτρικών δικτύων καθώς περιορίζει τις απώλειές τους και μειώνει τις ανάγκες για άμεση ενίσχυση αυτών. Για τους λόγους αυτούς κρίνεται σκόπιμη η κατά το δυνατόν μεγαλύτερη διασπορά των </a:t>
            </a:r>
            <a:r>
              <a:rPr lang="el-GR" sz="2000" dirty="0" err="1">
                <a:solidFill>
                  <a:prstClr val="white"/>
                </a:solidFill>
              </a:rPr>
              <a:t>φωτοβολταϊκών</a:t>
            </a:r>
            <a:r>
              <a:rPr lang="el-GR" sz="2000" dirty="0">
                <a:solidFill>
                  <a:prstClr val="white"/>
                </a:solidFill>
              </a:rPr>
              <a:t> σταθμών παραγωγής στην χώρα» (Απόφαση ΡΑΕ υπ’ αριθ. 75/2007)</a:t>
            </a:r>
          </a:p>
          <a:p>
            <a:pPr marL="203592" indent="-203592" algn="just">
              <a:lnSpc>
                <a:spcPct val="130000"/>
              </a:lnSpc>
              <a:spcAft>
                <a:spcPts val="600"/>
              </a:spcAft>
              <a:buFont typeface="Arial" pitchFamily="34" charset="0"/>
              <a:buChar char="•"/>
            </a:pPr>
            <a:r>
              <a:rPr lang="el-GR" sz="2000" dirty="0">
                <a:solidFill>
                  <a:prstClr val="white"/>
                </a:solidFill>
              </a:rPr>
              <a:t>«…</a:t>
            </a:r>
            <a:r>
              <a:rPr lang="el-GR" sz="2000" dirty="0">
                <a:solidFill>
                  <a:prstClr val="white"/>
                </a:solidFill>
              </a:rPr>
              <a:t>η οικονομική απόδοση τους να είναι ελαφρά βελτιωμένη (IRR στη ζώνη 19,5%-20%) καθώς οι εγκαταστάσεις αυτές δεν θα πρέπει να αντιμετωπίζονται αυστηρά ως επενδυτικές δράσεις</a:t>
            </a:r>
            <a:r>
              <a:rPr lang="el-GR" sz="2000" dirty="0">
                <a:solidFill>
                  <a:prstClr val="white"/>
                </a:solidFill>
              </a:rPr>
              <a:t>…» (</a:t>
            </a:r>
            <a:r>
              <a:rPr lang="el-GR" sz="2000" dirty="0">
                <a:solidFill>
                  <a:prstClr val="white"/>
                </a:solidFill>
              </a:rPr>
              <a:t>Αιτιολογική έκθεση ν. 4254/2014</a:t>
            </a:r>
            <a:r>
              <a:rPr lang="el-GR" sz="2000" dirty="0">
                <a:solidFill>
                  <a:prstClr val="white"/>
                </a:solidFill>
              </a:rPr>
              <a:t>)</a:t>
            </a:r>
          </a:p>
        </p:txBody>
      </p:sp>
    </p:spTree>
    <p:extLst>
      <p:ext uri="{BB962C8B-B14F-4D97-AF65-F5344CB8AC3E}">
        <p14:creationId xmlns:p14="http://schemas.microsoft.com/office/powerpoint/2010/main" val="4043808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4792" y="1713157"/>
            <a:ext cx="5980580" cy="415498"/>
          </a:xfrm>
          <a:prstGeom prst="rect">
            <a:avLst/>
          </a:prstGeom>
        </p:spPr>
        <p:txBody>
          <a:bodyPr wrap="square">
            <a:spAutoFit/>
          </a:bodyPr>
          <a:lstStyle/>
          <a:p>
            <a:pPr algn="just">
              <a:lnSpc>
                <a:spcPct val="140000"/>
              </a:lnSpc>
              <a:spcAft>
                <a:spcPts val="450"/>
              </a:spcAft>
            </a:pPr>
            <a:endParaRPr lang="el-GR" sz="1500"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5790349"/>
              </p:ext>
            </p:extLst>
          </p:nvPr>
        </p:nvGraphicFramePr>
        <p:xfrm>
          <a:off x="2250513" y="2128655"/>
          <a:ext cx="4642972" cy="4449564"/>
        </p:xfrm>
        <a:graphic>
          <a:graphicData uri="http://schemas.openxmlformats.org/drawingml/2006/table">
            <a:tbl>
              <a:tblPr firstRow="1" firstCol="1" bandRow="1">
                <a:tableStyleId>{D7AC3CCA-C797-4891-BE02-D94E43425B78}</a:tableStyleId>
              </a:tblPr>
              <a:tblGrid>
                <a:gridCol w="1481698"/>
                <a:gridCol w="1003137"/>
                <a:gridCol w="1003846"/>
                <a:gridCol w="1154291"/>
              </a:tblGrid>
              <a:tr h="578090">
                <a:tc gridSpan="4">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Εγγυημένες τιμές που οδηγούν σε οικονομική απόδοση 19,5% έως 20%</a:t>
                      </a:r>
                      <a:endParaRPr lang="el-GR" sz="1400" b="0" dirty="0">
                        <a:solidFill>
                          <a:schemeClr val="bg1">
                            <a:lumMod val="85000"/>
                          </a:schemeClr>
                        </a:solidFill>
                        <a:effectLst/>
                        <a:latin typeface="Calibri"/>
                        <a:ea typeface="Calibri"/>
                        <a:cs typeface="Times New Roman"/>
                      </a:endParaRPr>
                    </a:p>
                  </a:txBody>
                  <a:tcPr marL="51435" marR="51435" marT="0" marB="0" anchor="ctr"/>
                </a:tc>
                <a:tc hMerge="1">
                  <a:txBody>
                    <a:bodyPr/>
                    <a:lstStyle/>
                    <a:p>
                      <a:endParaRPr lang="el-GR"/>
                    </a:p>
                  </a:txBody>
                  <a:tcPr/>
                </a:tc>
                <a:tc hMerge="1">
                  <a:txBody>
                    <a:bodyPr/>
                    <a:lstStyle/>
                    <a:p>
                      <a:endParaRPr lang="el-GR"/>
                    </a:p>
                  </a:txBody>
                  <a:tcPr/>
                </a:tc>
                <a:tc hMerge="1">
                  <a:txBody>
                    <a:bodyPr/>
                    <a:lstStyle/>
                    <a:p>
                      <a:endParaRPr lang="el-GR"/>
                    </a:p>
                  </a:txBody>
                  <a:tcPr/>
                </a:tc>
              </a:tr>
              <a:tr h="142618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Περίοδος Ανάλυσης</a:t>
                      </a:r>
                      <a:endParaRPr lang="el-GR" sz="1400" b="0" dirty="0">
                        <a:solidFill>
                          <a:schemeClr val="bg1">
                            <a:lumMod val="85000"/>
                          </a:schemeClr>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Εγγυημένη τιμή προ μείωσης (€/MWh)</a:t>
                      </a:r>
                      <a:endParaRPr lang="el-GR" sz="1400" b="0" dirty="0">
                        <a:solidFill>
                          <a:schemeClr val="bg1">
                            <a:lumMod val="85000"/>
                          </a:schemeClr>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Εγγυημένη τιμή μετά τη </a:t>
                      </a:r>
                      <a:r>
                        <a:rPr lang="el-GR" sz="1400" dirty="0" smtClean="0">
                          <a:effectLst/>
                        </a:rPr>
                        <a:t>μείωση </a:t>
                      </a:r>
                      <a:r>
                        <a:rPr lang="el-GR" sz="1400" dirty="0">
                          <a:effectLst/>
                        </a:rPr>
                        <a:t>(€/</a:t>
                      </a:r>
                      <a:r>
                        <a:rPr lang="en-US" sz="1400" dirty="0">
                          <a:effectLst/>
                        </a:rPr>
                        <a:t>MWh</a:t>
                      </a:r>
                      <a:r>
                        <a:rPr lang="el-GR" sz="1400" dirty="0">
                          <a:effectLst/>
                        </a:rPr>
                        <a:t>)</a:t>
                      </a:r>
                      <a:endParaRPr lang="el-GR" sz="1400" b="0" dirty="0">
                        <a:solidFill>
                          <a:schemeClr val="bg1">
                            <a:lumMod val="85000"/>
                          </a:schemeClr>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Εγγυημένη τιμή για απόδοση 19,5% - 20% (€/MWh)</a:t>
                      </a:r>
                      <a:endParaRPr lang="el-GR" sz="1400" b="0" dirty="0">
                        <a:solidFill>
                          <a:schemeClr val="bg1">
                            <a:lumMod val="85000"/>
                          </a:schemeClr>
                        </a:solidFill>
                        <a:effectLst/>
                        <a:latin typeface="Calibri"/>
                        <a:ea typeface="Calibri"/>
                        <a:cs typeface="Times New Roman"/>
                      </a:endParaRPr>
                    </a:p>
                  </a:txBody>
                  <a:tcPr marL="51435" marR="51435" marT="0" marB="0" anchor="ctr"/>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Γ’ Τριμ. 2011</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a:effectLst/>
                        </a:rPr>
                        <a:t>550</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dirty="0">
                          <a:effectLst/>
                        </a:rPr>
                        <a:t>470</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590 – 603 </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Δ’ Τριμ. 2011</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a:effectLst/>
                        </a:rPr>
                        <a:t>550</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dirty="0">
                          <a:effectLst/>
                        </a:rPr>
                        <a:t>470</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590 – 603 </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Α’ Τριμ. 2012</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a:effectLst/>
                        </a:rPr>
                        <a:t>550</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dirty="0">
                          <a:effectLst/>
                        </a:rPr>
                        <a:t>415</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515 – 526 </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Β’ Τριμ. 2012</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550</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dirty="0">
                          <a:effectLst/>
                        </a:rPr>
                        <a:t>385</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515 – 526 </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Γ’ Τριμ. 2012</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a:effectLst/>
                        </a:rPr>
                        <a:t>495</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dirty="0">
                          <a:effectLst/>
                        </a:rPr>
                        <a:t>340</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455 – 464 </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Δ’ Τριμ. 2012</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a:effectLst/>
                        </a:rPr>
                        <a:t>495</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dirty="0">
                          <a:effectLst/>
                        </a:rPr>
                        <a:t>295</a:t>
                      </a:r>
                      <a:endParaRPr lang="el-GR" sz="1400" b="0" dirty="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455 – 464 </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Β Εξάμηνο 2013</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a:effectLst/>
                        </a:rPr>
                        <a:t>125</a:t>
                      </a:r>
                      <a:endParaRPr lang="el-GR" sz="1400" b="0">
                        <a:solidFill>
                          <a:schemeClr val="bg1">
                            <a:lumMod val="85000"/>
                          </a:schemeClr>
                        </a:solidFill>
                        <a:effectLst/>
                        <a:latin typeface="Calibri"/>
                        <a:ea typeface="Calibri"/>
                        <a:cs typeface="Times New Roman"/>
                      </a:endParaRPr>
                    </a:p>
                  </a:txBody>
                  <a:tcPr marL="51435" marR="51435" marT="0" marB="0"/>
                </a:tc>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Καμία μείωση</a:t>
                      </a:r>
                      <a:endParaRPr lang="el-GR" sz="1400" b="0" dirty="0">
                        <a:solidFill>
                          <a:schemeClr val="bg1">
                            <a:lumMod val="85000"/>
                          </a:schemeClr>
                        </a:solidFill>
                        <a:effectLst/>
                        <a:latin typeface="Calibri"/>
                        <a:ea typeface="Calibri"/>
                        <a:cs typeface="Times New Roman"/>
                      </a:endParaRPr>
                    </a:p>
                  </a:txBody>
                  <a:tcPr marL="51435" marR="51435" marT="0" marB="0"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317 - 324</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Έτος 2014</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120</a:t>
                      </a:r>
                      <a:endParaRPr lang="el-GR" sz="1400" b="0" dirty="0">
                        <a:solidFill>
                          <a:schemeClr val="bg1">
                            <a:lumMod val="85000"/>
                          </a:schemeClr>
                        </a:solidFill>
                        <a:effectLst/>
                        <a:latin typeface="Calibri"/>
                        <a:ea typeface="Calibri"/>
                        <a:cs typeface="Times New Roman"/>
                      </a:endParaRPr>
                    </a:p>
                  </a:txBody>
                  <a:tcPr marL="51435" marR="51435" marT="0" marB="0"/>
                </a:tc>
                <a:tc vMerge="1">
                  <a:txBody>
                    <a:bodyPr/>
                    <a:lstStyle/>
                    <a:p>
                      <a:endParaRPr lang="el-GR"/>
                    </a:p>
                  </a:txBody>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249 - 255</a:t>
                      </a:r>
                      <a:endParaRPr lang="el-GR" sz="1400" b="1" dirty="0">
                        <a:solidFill>
                          <a:srgbClr val="C00000"/>
                        </a:solidFill>
                        <a:effectLst/>
                        <a:latin typeface="Calibri"/>
                        <a:ea typeface="Calibri"/>
                        <a:cs typeface="Times New Roman"/>
                      </a:endParaRPr>
                    </a:p>
                  </a:txBody>
                  <a:tcPr marL="51435" marR="51435" marT="0" marB="0"/>
                </a:tc>
              </a:tr>
              <a:tr h="2716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15000"/>
                        </a:lnSpc>
                        <a:spcAft>
                          <a:spcPts val="0"/>
                        </a:spcAft>
                      </a:pPr>
                      <a:r>
                        <a:rPr lang="el-GR" sz="1400">
                          <a:effectLst/>
                        </a:rPr>
                        <a:t>Έτος 2015</a:t>
                      </a:r>
                      <a:endParaRPr lang="el-GR" sz="1400" b="0">
                        <a:solidFill>
                          <a:schemeClr val="bg1">
                            <a:lumMod val="85000"/>
                          </a:schemeClr>
                        </a:solidFill>
                        <a:effectLst/>
                        <a:latin typeface="Calibri"/>
                        <a:ea typeface="Calibri"/>
                        <a:cs typeface="Times New Roman"/>
                      </a:endParaRPr>
                    </a:p>
                  </a:txBody>
                  <a:tcPr marL="51435" marR="51435"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l-GR" sz="1400" dirty="0">
                          <a:effectLst/>
                        </a:rPr>
                        <a:t>115</a:t>
                      </a:r>
                      <a:endParaRPr lang="el-GR" sz="1400" b="0" dirty="0">
                        <a:solidFill>
                          <a:schemeClr val="bg1">
                            <a:lumMod val="85000"/>
                          </a:schemeClr>
                        </a:solidFill>
                        <a:effectLst/>
                        <a:latin typeface="Calibri"/>
                        <a:ea typeface="Calibri"/>
                        <a:cs typeface="Times New Roman"/>
                      </a:endParaRPr>
                    </a:p>
                  </a:txBody>
                  <a:tcPr marL="51435" marR="51435" marT="0" marB="0"/>
                </a:tc>
                <a:tc vMerge="1">
                  <a:txBody>
                    <a:bodyPr/>
                    <a:lstStyle/>
                    <a:p>
                      <a:endParaRPr lang="el-GR"/>
                    </a:p>
                  </a:txBody>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en-US" sz="1400" b="1" dirty="0">
                          <a:solidFill>
                            <a:srgbClr val="C00000"/>
                          </a:solidFill>
                          <a:effectLst/>
                        </a:rPr>
                        <a:t>196 – 200 </a:t>
                      </a:r>
                      <a:endParaRPr lang="el-GR" sz="1400" b="1" dirty="0">
                        <a:solidFill>
                          <a:srgbClr val="C00000"/>
                        </a:solidFill>
                        <a:effectLst/>
                        <a:latin typeface="Calibri"/>
                        <a:ea typeface="Calibri"/>
                        <a:cs typeface="Times New Roman"/>
                      </a:endParaRPr>
                    </a:p>
                  </a:txBody>
                  <a:tcPr marL="51435" marR="51435" marT="0" marB="0"/>
                </a:tc>
              </a:tr>
            </a:tbl>
          </a:graphicData>
        </a:graphic>
      </p:graphicFrame>
      <p:sp>
        <p:nvSpPr>
          <p:cNvPr id="6" name="TextBox 1"/>
          <p:cNvSpPr txBox="1"/>
          <p:nvPr/>
        </p:nvSpPr>
        <p:spPr>
          <a:xfrm>
            <a:off x="1213970" y="586599"/>
            <a:ext cx="6716059" cy="1292662"/>
          </a:xfrm>
          <a:prstGeom prst="rect">
            <a:avLst/>
          </a:prstGeom>
          <a:noFill/>
        </p:spPr>
        <p:txBody>
          <a:bodyPr wrap="square" rtlCol="0">
            <a:spAutoFit/>
          </a:bodyPr>
          <a:lstStyle/>
          <a:p>
            <a:pPr algn="ctr"/>
            <a:r>
              <a:rPr lang="el-GR" sz="2600" dirty="0">
                <a:solidFill>
                  <a:srgbClr val="FFC000"/>
                </a:solidFill>
              </a:rPr>
              <a:t>Ποιες θα πρέπει να ήταν οι εγγυημένες τιμές ανά τρίμηνο αν η Πολιτεία ήταν συνεπής στη δέσμευση της απόδοσης 19,5 – 20%;</a:t>
            </a:r>
            <a:endParaRPr lang="el-GR" sz="2600" dirty="0">
              <a:solidFill>
                <a:srgbClr val="FFC000"/>
              </a:solidFill>
            </a:endParaRPr>
          </a:p>
        </p:txBody>
      </p:sp>
    </p:spTree>
    <p:extLst>
      <p:ext uri="{BB962C8B-B14F-4D97-AF65-F5344CB8AC3E}">
        <p14:creationId xmlns:p14="http://schemas.microsoft.com/office/powerpoint/2010/main" val="3800665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TotalTime>
  <Words>2222</Words>
  <Application>Microsoft Office PowerPoint</Application>
  <PresentationFormat>On-screen Show (4:3)</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Thanassis</dc:creator>
  <cp:lastModifiedBy>maf-Elena</cp:lastModifiedBy>
  <cp:revision>46</cp:revision>
  <dcterms:created xsi:type="dcterms:W3CDTF">2016-02-25T14:26:50Z</dcterms:created>
  <dcterms:modified xsi:type="dcterms:W3CDTF">2016-02-26T19:18:30Z</dcterms:modified>
</cp:coreProperties>
</file>